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3.xml" ContentType="application/vnd.openxmlformats-officedocument.presentationml.notesSlide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7"/>
  </p:notesMasterIdLst>
  <p:sldIdLst>
    <p:sldId id="307" r:id="rId2"/>
    <p:sldId id="395" r:id="rId3"/>
    <p:sldId id="480" r:id="rId4"/>
    <p:sldId id="479" r:id="rId5"/>
    <p:sldId id="391" r:id="rId6"/>
    <p:sldId id="398" r:id="rId7"/>
    <p:sldId id="399" r:id="rId8"/>
    <p:sldId id="446" r:id="rId9"/>
    <p:sldId id="475" r:id="rId10"/>
    <p:sldId id="455" r:id="rId11"/>
    <p:sldId id="476" r:id="rId12"/>
    <p:sldId id="477" r:id="rId13"/>
    <p:sldId id="443" r:id="rId14"/>
    <p:sldId id="397" r:id="rId15"/>
    <p:sldId id="435" r:id="rId16"/>
    <p:sldId id="436" r:id="rId17"/>
    <p:sldId id="437" r:id="rId18"/>
    <p:sldId id="438" r:id="rId19"/>
    <p:sldId id="270" r:id="rId20"/>
    <p:sldId id="474" r:id="rId21"/>
    <p:sldId id="265" r:id="rId22"/>
    <p:sldId id="355" r:id="rId23"/>
    <p:sldId id="439" r:id="rId24"/>
    <p:sldId id="304" r:id="rId25"/>
    <p:sldId id="267" r:id="rId26"/>
    <p:sldId id="268" r:id="rId27"/>
    <p:sldId id="440" r:id="rId28"/>
    <p:sldId id="277" r:id="rId29"/>
    <p:sldId id="293" r:id="rId30"/>
    <p:sldId id="294" r:id="rId31"/>
    <p:sldId id="441" r:id="rId32"/>
    <p:sldId id="426" r:id="rId33"/>
    <p:sldId id="417" r:id="rId34"/>
    <p:sldId id="430" r:id="rId35"/>
    <p:sldId id="422" r:id="rId36"/>
    <p:sldId id="423" r:id="rId37"/>
    <p:sldId id="299" r:id="rId38"/>
    <p:sldId id="442" r:id="rId39"/>
    <p:sldId id="384" r:id="rId40"/>
    <p:sldId id="403" r:id="rId41"/>
    <p:sldId id="404" r:id="rId42"/>
    <p:sldId id="405" r:id="rId43"/>
    <p:sldId id="456" r:id="rId44"/>
    <p:sldId id="457" r:id="rId45"/>
    <p:sldId id="445" r:id="rId46"/>
    <p:sldId id="458" r:id="rId47"/>
    <p:sldId id="409" r:id="rId48"/>
    <p:sldId id="459" r:id="rId49"/>
    <p:sldId id="450" r:id="rId50"/>
    <p:sldId id="460" r:id="rId51"/>
    <p:sldId id="447" r:id="rId52"/>
    <p:sldId id="461" r:id="rId53"/>
    <p:sldId id="448" r:id="rId54"/>
    <p:sldId id="462" r:id="rId55"/>
    <p:sldId id="451" r:id="rId56"/>
    <p:sldId id="463" r:id="rId57"/>
    <p:sldId id="452" r:id="rId58"/>
    <p:sldId id="464" r:id="rId59"/>
    <p:sldId id="465" r:id="rId60"/>
    <p:sldId id="427" r:id="rId61"/>
    <p:sldId id="466" r:id="rId62"/>
    <p:sldId id="467" r:id="rId63"/>
    <p:sldId id="468" r:id="rId64"/>
    <p:sldId id="449" r:id="rId65"/>
    <p:sldId id="469" r:id="rId66"/>
    <p:sldId id="470" r:id="rId67"/>
    <p:sldId id="471" r:id="rId68"/>
    <p:sldId id="478" r:id="rId69"/>
    <p:sldId id="453" r:id="rId70"/>
    <p:sldId id="454" r:id="rId71"/>
    <p:sldId id="472" r:id="rId72"/>
    <p:sldId id="473" r:id="rId73"/>
    <p:sldId id="412" r:id="rId74"/>
    <p:sldId id="413" r:id="rId75"/>
    <p:sldId id="414" r:id="rId76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C0B3"/>
    <a:srgbClr val="3CA2BE"/>
    <a:srgbClr val="700000"/>
    <a:srgbClr val="F79B4F"/>
    <a:srgbClr val="0B9730"/>
    <a:srgbClr val="F79443"/>
    <a:srgbClr val="0652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5169" autoAdjust="0"/>
  </p:normalViewPr>
  <p:slideViewPr>
    <p:cSldViewPr>
      <p:cViewPr varScale="1">
        <p:scale>
          <a:sx n="116" d="100"/>
          <a:sy n="116" d="100"/>
        </p:scale>
        <p:origin x="127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7083337700423222E-2"/>
          <c:y val="1.6750589803747298E-2"/>
          <c:w val="0.95416666666666672"/>
          <c:h val="0.7578730314960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70C0">
                <a:alpha val="4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6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МО Ирбит</c:v>
                </c:pt>
                <c:pt idx="1">
                  <c:v>ГО Тавда</c:v>
                </c:pt>
                <c:pt idx="2">
                  <c:v>ГО Качканар</c:v>
                </c:pt>
                <c:pt idx="3">
                  <c:v>МО Алапаевск</c:v>
                </c:pt>
                <c:pt idx="4">
                  <c:v>ГО Красноуфимск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1253</c:v>
                </c:pt>
                <c:pt idx="1">
                  <c:v>1140.7</c:v>
                </c:pt>
                <c:pt idx="2">
                  <c:v>1078.3</c:v>
                </c:pt>
                <c:pt idx="3">
                  <c:v>1289.5999999999999</c:v>
                </c:pt>
                <c:pt idx="4">
                  <c:v>1204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00B050">
                <a:alpha val="28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6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МО Ирбит</c:v>
                </c:pt>
                <c:pt idx="1">
                  <c:v>ГО Тавда</c:v>
                </c:pt>
                <c:pt idx="2">
                  <c:v>ГО Качканар</c:v>
                </c:pt>
                <c:pt idx="3">
                  <c:v>МО Алапаевск</c:v>
                </c:pt>
                <c:pt idx="4">
                  <c:v>ГО Красноуфимск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1270.0999999999999</c:v>
                </c:pt>
                <c:pt idx="1">
                  <c:v>1147.5999999999999</c:v>
                </c:pt>
                <c:pt idx="2">
                  <c:v>1097.7</c:v>
                </c:pt>
                <c:pt idx="3">
                  <c:v>1296.3</c:v>
                </c:pt>
                <c:pt idx="4">
                  <c:v>1183.0999999999999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270019704"/>
        <c:axId val="270022840"/>
      </c:barChart>
      <c:catAx>
        <c:axId val="270019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13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6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70022840"/>
        <c:crosses val="autoZero"/>
        <c:auto val="1"/>
        <c:lblAlgn val="ctr"/>
        <c:lblOffset val="100"/>
        <c:noMultiLvlLbl val="0"/>
      </c:catAx>
      <c:valAx>
        <c:axId val="2700228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70019704"/>
        <c:crosses val="autoZero"/>
        <c:crossBetween val="between"/>
      </c:valAx>
      <c:spPr>
        <a:noFill/>
        <a:ln w="25368">
          <a:noFill/>
        </a:ln>
      </c:spPr>
    </c:plotArea>
    <c:legend>
      <c:legendPos val="b"/>
      <c:layout>
        <c:manualLayout>
          <c:xMode val="edge"/>
          <c:yMode val="edge"/>
          <c:x val="0.37434838101596402"/>
          <c:y val="0.93943806538745755"/>
          <c:w val="0.25506098759285706"/>
          <c:h val="5.53132179137781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98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AC0B3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AC0B3"/>
              </a:solidFill>
              <a:ln w="6350" cap="flat" cmpd="sng" algn="ctr">
                <a:solidFill>
                  <a:schemeClr val="lt1">
                    <a:alpha val="50000"/>
                  </a:schemeClr>
                </a:solidFill>
                <a:round/>
              </a:ln>
              <a:effectLst/>
            </c:spPr>
          </c:dPt>
          <c:dLbls>
            <c:dLbl>
              <c:idx val="0"/>
              <c:layout>
                <c:manualLayout>
                  <c:x val="-2.0906872827324563E-17"/>
                  <c:y val="-2.3777847284325349E-2"/>
                </c:manualLayout>
              </c:layout>
              <c:tx>
                <c:rich>
                  <a:bodyPr/>
                  <a:lstStyle/>
                  <a:p>
                    <a:fld id="{FD16887A-D698-4885-ABC1-EF87AD8691B2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0"/>
                  <c:y val="-5.1751785265884552E-2"/>
                </c:manualLayout>
              </c:layout>
              <c:tx>
                <c:rich>
                  <a:bodyPr/>
                  <a:lstStyle/>
                  <a:p>
                    <a:fld id="{BA1B71B1-545D-4FB9-BC63-5552CD4546CC}" type="VALUE">
                      <a:rPr lang="en-US" dirty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6.8423283311902418E-3"/>
                  <c:y val="-7.2732238752053993E-2"/>
                </c:manualLayout>
              </c:layout>
              <c:tx>
                <c:rich>
                  <a:bodyPr/>
                  <a:lstStyle/>
                  <a:p>
                    <a:fld id="{B0F7B5D2-CFCB-4D1B-8C1C-42223F29246B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2016</c:v>
                </c:pt>
                <c:pt idx="1">
                  <c:v>План 2017</c:v>
                </c:pt>
                <c:pt idx="2">
                  <c:v>Факт 2017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25794.7</c:v>
                </c:pt>
                <c:pt idx="1">
                  <c:v>19800.099999999999</c:v>
                </c:pt>
                <c:pt idx="2">
                  <c:v>18847.099999999999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270020096"/>
        <c:axId val="331273320"/>
      </c:barChart>
      <c:catAx>
        <c:axId val="270020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1273320"/>
        <c:crosses val="autoZero"/>
        <c:auto val="1"/>
        <c:lblAlgn val="ctr"/>
        <c:lblOffset val="100"/>
        <c:noMultiLvlLbl val="0"/>
      </c:catAx>
      <c:valAx>
        <c:axId val="33127332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270020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AC0B3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8DB406B0-D361-4188-A7A9-2C90E93F13C7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A043151E-207D-4254-BF91-EA546462E107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5FE4BB58-86EE-4500-B3A4-B9F16A439B07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2016</c:v>
                </c:pt>
                <c:pt idx="1">
                  <c:v>План 2017</c:v>
                </c:pt>
                <c:pt idx="2">
                  <c:v>Факт 2017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9306.4</c:v>
                </c:pt>
                <c:pt idx="1">
                  <c:v>9569.1</c:v>
                </c:pt>
                <c:pt idx="2">
                  <c:v>9566.2999999999993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1268616"/>
        <c:axId val="331274496"/>
      </c:barChart>
      <c:catAx>
        <c:axId val="331268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1274496"/>
        <c:crosses val="autoZero"/>
        <c:auto val="1"/>
        <c:lblAlgn val="ctr"/>
        <c:lblOffset val="100"/>
        <c:noMultiLvlLbl val="0"/>
      </c:catAx>
      <c:valAx>
        <c:axId val="33127449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331268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755894515106201E-2"/>
          <c:y val="0.21411789674538814"/>
          <c:w val="0.96753703206676633"/>
          <c:h val="0.644711069766334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AC0B3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B07BAA05-294E-4A9E-832A-7AE2F580C57C}" type="VALUE">
                      <a:rPr lang="en-US" b="1" i="0" baseline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D5CA45CF-0929-40FF-8866-61220262B676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2016</c:v>
                </c:pt>
                <c:pt idx="1">
                  <c:v>План 2017</c:v>
                </c:pt>
                <c:pt idx="2">
                  <c:v>Факт 2017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,##0.00">
                  <c:v>91398.1</c:v>
                </c:pt>
                <c:pt idx="1">
                  <c:v>65847.199999999997</c:v>
                </c:pt>
                <c:pt idx="2" formatCode="#,##0.00">
                  <c:v>64005.599999999999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1268224"/>
        <c:axId val="331269008"/>
      </c:barChart>
      <c:catAx>
        <c:axId val="33126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1269008"/>
        <c:crosses val="autoZero"/>
        <c:auto val="1"/>
        <c:lblAlgn val="ctr"/>
        <c:lblOffset val="100"/>
        <c:noMultiLvlLbl val="0"/>
      </c:catAx>
      <c:valAx>
        <c:axId val="3312690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331268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AC0B3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fld id="{585E8A42-70D2-41EE-8C72-687017B2B9AA}" type="VALUE">
                      <a:rPr lang="en-US" b="1" i="0" baseline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1FD74EC9-C743-47BD-BB7A-B780F749B548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2016</c:v>
                </c:pt>
                <c:pt idx="1">
                  <c:v>План 2017</c:v>
                </c:pt>
                <c:pt idx="2">
                  <c:v>Факт 2017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 formatCode="#,##0.00">
                  <c:v>423684.6</c:v>
                </c:pt>
                <c:pt idx="1">
                  <c:v>325152</c:v>
                </c:pt>
                <c:pt idx="2">
                  <c:v>258188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1273712"/>
        <c:axId val="331272144"/>
      </c:barChart>
      <c:catAx>
        <c:axId val="33127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1272144"/>
        <c:crosses val="autoZero"/>
        <c:auto val="1"/>
        <c:lblAlgn val="ctr"/>
        <c:lblOffset val="100"/>
        <c:noMultiLvlLbl val="0"/>
      </c:catAx>
      <c:valAx>
        <c:axId val="3312721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331273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AC0B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FBB334C6-0AF1-478D-96E3-8E8CBA256D47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0685D055-689A-41ED-863A-11535249B3AE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90274552-84EE-43BF-ABF6-7B564EC6A638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2016</c:v>
                </c:pt>
                <c:pt idx="1">
                  <c:v>План 2017</c:v>
                </c:pt>
                <c:pt idx="2">
                  <c:v>Факт 2017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1720.8</c:v>
                </c:pt>
                <c:pt idx="1">
                  <c:v>3483.6</c:v>
                </c:pt>
                <c:pt idx="2">
                  <c:v>3483.6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1270184"/>
        <c:axId val="331270968"/>
      </c:barChart>
      <c:catAx>
        <c:axId val="331270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1270968"/>
        <c:crosses val="autoZero"/>
        <c:auto val="1"/>
        <c:lblAlgn val="ctr"/>
        <c:lblOffset val="100"/>
        <c:noMultiLvlLbl val="0"/>
      </c:catAx>
      <c:valAx>
        <c:axId val="3312709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331270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AC0B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25F058F1-2C38-4BEA-B1D7-04586D2028B1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C1D4EB3-92B5-48B3-A08C-D8ECADE7617D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4759E02A-42AC-4A5F-BB5C-59516DF7E457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2016</c:v>
                </c:pt>
                <c:pt idx="1">
                  <c:v>План 2017</c:v>
                </c:pt>
                <c:pt idx="2">
                  <c:v>Факт 2017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1417.4</c:v>
                </c:pt>
                <c:pt idx="1">
                  <c:v>1844.4</c:v>
                </c:pt>
                <c:pt idx="2">
                  <c:v>1835.2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1272928"/>
        <c:axId val="331274888"/>
      </c:barChart>
      <c:catAx>
        <c:axId val="331272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1274888"/>
        <c:crosses val="autoZero"/>
        <c:auto val="1"/>
        <c:lblAlgn val="ctr"/>
        <c:lblOffset val="100"/>
        <c:noMultiLvlLbl val="0"/>
      </c:catAx>
      <c:valAx>
        <c:axId val="3312748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331272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3891402714932126E-2"/>
          <c:y val="0.16798418972332016"/>
          <c:w val="0.79185520361990946"/>
          <c:h val="0.74110671936758898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ln w="25480">
              <a:solidFill>
                <a:srgbClr val="0000FF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5.3934685223299118E-2"/>
                  <c:y val="4.88407270986984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3941341734157567E-2"/>
                  <c:y val="7.32610906480476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3971234834547572E-2"/>
                  <c:y val="0.13024193892986249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4819422135770285E-2"/>
                  <c:y val="4.61273533709929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526781864161986E-2"/>
                  <c:y val="0.103108201652807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6.2868956180010135E-2"/>
                  <c:y val="5.42674745541093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6.3945107794049244E-2"/>
                  <c:y val="7.597446437575311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2.1658728126253503E-2"/>
                  <c:y val="4.34139796432874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80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1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2012 (факт)</c:v>
                </c:pt>
                <c:pt idx="1">
                  <c:v>2013 (факт)</c:v>
                </c:pt>
                <c:pt idx="2">
                  <c:v>2014 (факт)</c:v>
                </c:pt>
                <c:pt idx="3">
                  <c:v>2015 (факт)</c:v>
                </c:pt>
                <c:pt idx="4">
                  <c:v>2016 (факт)</c:v>
                </c:pt>
                <c:pt idx="5">
                  <c:v>2017 (факт)</c:v>
                </c:pt>
              </c:strCache>
            </c:strRef>
          </c:cat>
          <c:val>
            <c:numRef>
              <c:f>Лист1!$B$2:$B$7</c:f>
              <c:numCache>
                <c:formatCode>#,##0.0</c:formatCode>
                <c:ptCount val="6"/>
                <c:pt idx="0">
                  <c:v>841026.1</c:v>
                </c:pt>
                <c:pt idx="1">
                  <c:v>1099416.3</c:v>
                </c:pt>
                <c:pt idx="2">
                  <c:v>1132222.3</c:v>
                </c:pt>
                <c:pt idx="3">
                  <c:v>1055162.8</c:v>
                </c:pt>
                <c:pt idx="4">
                  <c:v>1341980.5</c:v>
                </c:pt>
                <c:pt idx="5">
                  <c:v>1203966.2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ln w="25480">
              <a:solidFill>
                <a:srgbClr val="FF0000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6.3638644670366187E-2"/>
                  <c:y val="-8.140121183116411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9277260153768255E-2"/>
                  <c:y val="-4.8840727098698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9774262370094473E-2"/>
                  <c:y val="-5.96942220095203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0477508148812094E-2"/>
                  <c:y val="-0.1383820601129789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0608261040675439E-2"/>
                  <c:y val="-7.868783810345861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6.0608261040675328E-2"/>
                  <c:y val="-3.52738584601710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4.6838722251199963E-2"/>
                  <c:y val="-8.41145855588695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8.1096215298112981E-3"/>
                  <c:y val="-4.34139796432875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80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1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2012 (факт)</c:v>
                </c:pt>
                <c:pt idx="1">
                  <c:v>2013 (факт)</c:v>
                </c:pt>
                <c:pt idx="2">
                  <c:v>2014 (факт)</c:v>
                </c:pt>
                <c:pt idx="3">
                  <c:v>2015 (факт)</c:v>
                </c:pt>
                <c:pt idx="4">
                  <c:v>2016 (факт)</c:v>
                </c:pt>
                <c:pt idx="5">
                  <c:v>2017 (факт)</c:v>
                </c:pt>
              </c:strCache>
            </c:strRef>
          </c:cat>
          <c:val>
            <c:numRef>
              <c:f>Лист1!$C$2:$C$7</c:f>
              <c:numCache>
                <c:formatCode>#,##0.0</c:formatCode>
                <c:ptCount val="6"/>
                <c:pt idx="0">
                  <c:v>893305.1</c:v>
                </c:pt>
                <c:pt idx="1">
                  <c:v>1076862.3999999999</c:v>
                </c:pt>
                <c:pt idx="2">
                  <c:v>1120950.2</c:v>
                </c:pt>
                <c:pt idx="3">
                  <c:v>1084101.8999999999</c:v>
                </c:pt>
                <c:pt idx="4">
                  <c:v>1343482</c:v>
                </c:pt>
                <c:pt idx="5">
                  <c:v>1183084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70024800"/>
        <c:axId val="270025192"/>
      </c:lineChart>
      <c:catAx>
        <c:axId val="270024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11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1" b="1" i="0" u="none" strike="noStrike" kern="1200" cap="none" baseline="0">
                <a:solidFill>
                  <a:schemeClr val="dk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70025192"/>
        <c:crosses val="autoZero"/>
        <c:auto val="1"/>
        <c:lblAlgn val="ctr"/>
        <c:lblOffset val="100"/>
        <c:noMultiLvlLbl val="0"/>
      </c:catAx>
      <c:valAx>
        <c:axId val="270025192"/>
        <c:scaling>
          <c:orientation val="minMax"/>
        </c:scaling>
        <c:delete val="1"/>
        <c:axPos val="l"/>
        <c:majorGridlines>
          <c:spPr>
            <a:ln w="955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,##0.0" sourceLinked="1"/>
        <c:majorTickMark val="out"/>
        <c:minorTickMark val="none"/>
        <c:tickLblPos val="nextTo"/>
        <c:crossAx val="270024800"/>
        <c:crosses val="autoZero"/>
        <c:crossBetween val="between"/>
      </c:valAx>
      <c:spPr>
        <a:noFill/>
        <a:ln w="25480">
          <a:noFill/>
        </a:ln>
      </c:spPr>
    </c:plotArea>
    <c:legend>
      <c:legendPos val="r"/>
      <c:layout>
        <c:manualLayout>
          <c:xMode val="edge"/>
          <c:yMode val="edge"/>
          <c:x val="0.8970588235294118"/>
          <c:y val="0.49604743083003955"/>
          <c:w val="9.9547511312217188E-2"/>
          <c:h val="8.4980237154150193E-2"/>
        </c:manualLayout>
      </c:layout>
      <c:overlay val="0"/>
      <c:spPr>
        <a:solidFill>
          <a:srgbClr val="FFFFFF"/>
        </a:solidFill>
        <a:ln w="3185">
          <a:solidFill>
            <a:srgbClr val="000000"/>
          </a:solidFill>
          <a:prstDash val="solid"/>
        </a:ln>
      </c:spPr>
      <c:txPr>
        <a:bodyPr/>
        <a:lstStyle/>
        <a:p>
          <a:pPr>
            <a:defRPr sz="923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chemeClr val="accent4">
        <a:lumMod val="40000"/>
        <a:lumOff val="60000"/>
        <a:alpha val="40000"/>
      </a:schemeClr>
    </a:solidFill>
    <a:ln w="9555" cap="flat" cmpd="sng" algn="ctr">
      <a:solidFill>
        <a:schemeClr val="bg1"/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tx1"/>
                </a:solidFill>
              </a:rPr>
              <a:t>на 01.01.2017 г. </a:t>
            </a:r>
            <a:r>
              <a:rPr lang="ru-RU" b="1" dirty="0" smtClean="0">
                <a:solidFill>
                  <a:schemeClr val="tx1"/>
                </a:solidFill>
              </a:rPr>
              <a:t>– </a:t>
            </a:r>
          </a:p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</a:rPr>
              <a:t>39 </a:t>
            </a:r>
            <a:r>
              <a:rPr lang="ru-RU" b="1" dirty="0">
                <a:solidFill>
                  <a:schemeClr val="tx1"/>
                </a:solidFill>
              </a:rPr>
              <a:t>269,5 тыс. руб.</a:t>
            </a:r>
          </a:p>
        </c:rich>
      </c:tx>
      <c:layout>
        <c:manualLayout>
          <c:xMode val="edge"/>
          <c:yMode val="edge"/>
          <c:x val="0.18452897350623398"/>
          <c:y val="3.49880434560158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01.01.2017 г. - 39 269,5 тыс. руб.</c:v>
                </c:pt>
              </c:strCache>
            </c:strRef>
          </c:tx>
          <c:spPr>
            <a:solidFill>
              <a:srgbClr val="9966FF"/>
            </a:solidFill>
          </c:spPr>
          <c:explosion val="1"/>
          <c:dPt>
            <c:idx val="0"/>
            <c:bubble3D val="0"/>
            <c:explosion val="9"/>
            <c:spPr>
              <a:solidFill>
                <a:srgbClr val="FF00FF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25"/>
            <c:spPr>
              <a:solidFill>
                <a:srgbClr val="00FFFF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explosion val="30"/>
            <c:spPr>
              <a:solidFill>
                <a:srgbClr val="9966FF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7.8834236554356542E-3"/>
                  <c:y val="4.6558695689819386E-2"/>
                </c:manualLayout>
              </c:layout>
              <c:tx>
                <c:rich>
                  <a:bodyPr/>
                  <a:lstStyle/>
                  <a:p>
                    <a:fld id="{BC3110EF-BC51-45BE-A8CD-79760B3998BA}" type="VALUE">
                      <a:rPr lang="ru-RU" b="1" smtClean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r>
                      <a:rPr lang="ru-RU" b="1" dirty="0" smtClean="0">
                        <a:solidFill>
                          <a:schemeClr val="tx1"/>
                        </a:solidFill>
                      </a:rPr>
                      <a:t> тыс. руб</a:t>
                    </a:r>
                    <a:r>
                      <a:rPr lang="ru-RU" dirty="0" smtClean="0"/>
                      <a:t>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43364739568927"/>
                      <c:h val="7.5474208026548403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8.4510721537166336E-3"/>
                  <c:y val="-5.850299623756124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2328356361115235"/>
                  <c:y val="-4.9113774148581084E-2"/>
                </c:manualLayout>
              </c:layout>
              <c:tx>
                <c:rich>
                  <a:bodyPr/>
                  <a:lstStyle/>
                  <a:p>
                    <a:fld id="{C75BA599-C3E5-44AA-9156-1673C4E38F8A}" type="VALUE">
                      <a:rPr lang="ru-RU" b="1" baseline="0" smtClean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r>
                      <a:rPr lang="ru-RU" b="1" baseline="0" dirty="0" smtClean="0">
                        <a:solidFill>
                          <a:schemeClr val="tx1"/>
                        </a:solidFill>
                      </a:rPr>
                      <a:t> тыс. руб</a:t>
                    </a:r>
                    <a:r>
                      <a:rPr lang="ru-RU" b="1" dirty="0" smtClean="0">
                        <a:solidFill>
                          <a:schemeClr val="tx1"/>
                        </a:solidFill>
                      </a:rPr>
                      <a:t>.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Кредиты кредитных организаций </c:v>
                </c:pt>
                <c:pt idx="1">
                  <c:v>Бюджетные кредиты, полученные от других уровней бюджетов РФ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 formatCode="#,##0">
                  <c:v>31000</c:v>
                </c:pt>
                <c:pt idx="1">
                  <c:v>8269.5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0212202248303869E-2"/>
          <c:y val="0.73192356870754871"/>
          <c:w val="0.81957559550339232"/>
          <c:h val="0.2517997290633975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chemeClr val="tx1"/>
                </a:solidFill>
              </a:rPr>
              <a:t>на 01.01.2018 г. </a:t>
            </a:r>
            <a:r>
              <a:rPr lang="ru-RU" b="1" dirty="0" smtClean="0">
                <a:solidFill>
                  <a:schemeClr val="tx1"/>
                </a:solidFill>
              </a:rPr>
              <a:t>– </a:t>
            </a:r>
          </a:p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</a:rPr>
              <a:t>26 </a:t>
            </a:r>
            <a:r>
              <a:rPr lang="ru-RU" b="1" dirty="0">
                <a:solidFill>
                  <a:schemeClr val="tx1"/>
                </a:solidFill>
              </a:rPr>
              <a:t>893,2 тыс. руб.</a:t>
            </a:r>
          </a:p>
        </c:rich>
      </c:tx>
      <c:layout>
        <c:manualLayout>
          <c:xMode val="edge"/>
          <c:yMode val="edge"/>
          <c:x val="0.19584905660377358"/>
          <c:y val="4.06917555726344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01.01.2018 г. - 26 893,2 тыс. руб.</c:v>
                </c:pt>
              </c:strCache>
            </c:strRef>
          </c:tx>
          <c:explosion val="11"/>
          <c:dPt>
            <c:idx val="0"/>
            <c:bubble3D val="0"/>
            <c:spPr>
              <a:solidFill>
                <a:srgbClr val="FF00FF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rgbClr val="00FFFF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rgbClr val="9966FF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4.0880503144654086E-2"/>
                  <c:y val="0.1829661714007568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E14CD4E-FAA8-4857-8F6B-A5CC3CF85D03}" type="VALUE">
                      <a:rPr lang="ru-RU" b="1" smtClean="0">
                        <a:solidFill>
                          <a:schemeClr val="tx1"/>
                        </a:solidFill>
                      </a:rPr>
                      <a:pPr>
                        <a:defRPr/>
                      </a:pPr>
                      <a:t>[ЗНАЧЕНИЕ]</a:t>
                    </a:fld>
                    <a:r>
                      <a:rPr lang="ru-RU" b="1" dirty="0" smtClean="0">
                        <a:solidFill>
                          <a:schemeClr val="tx1"/>
                        </a:solidFill>
                      </a:rPr>
                      <a:t>    тыс. руб.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650943396226418"/>
                      <c:h val="0.11144774148047046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4.4025157232704407E-2"/>
                  <c:y val="-8.6482650810667902E-2"/>
                </c:manualLayout>
              </c:layout>
              <c:tx>
                <c:rich>
                  <a:bodyPr/>
                  <a:lstStyle/>
                  <a:p>
                    <a:fld id="{8E45E84F-A190-4393-A768-E2C76FD9E761}" type="VALUE">
                      <a:rPr lang="en-US" b="1" dirty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745283018867925"/>
                      <c:h val="7.5474208026548403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15260226316050118"/>
                  <c:y val="-0.14520463146940171"/>
                </c:manualLayout>
              </c:layout>
              <c:tx>
                <c:rich>
                  <a:bodyPr/>
                  <a:lstStyle/>
                  <a:p>
                    <a:fld id="{59F59793-435F-42F7-8F6D-650CAB08FB6D}" type="VALUE">
                      <a:rPr lang="ru-RU" b="1" smtClean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r>
                      <a:rPr lang="ru-RU" b="1" dirty="0" smtClean="0">
                        <a:solidFill>
                          <a:schemeClr val="tx1"/>
                        </a:solidFill>
                      </a:rPr>
                      <a:t> тыс. руб.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575471698113208"/>
                      <c:h val="8.192606788623738E-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Кредиты кредитных оганизаций</c:v>
                </c:pt>
                <c:pt idx="1">
                  <c:v>Бюджетные кредиты, полученные от других уровней бюджетов РФ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 formatCode="#,##0">
                  <c:v>15000</c:v>
                </c:pt>
                <c:pt idx="1">
                  <c:v>11893.2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0212202248303869E-2"/>
          <c:y val="0.75633862205112934"/>
          <c:w val="0.81957559550339232"/>
          <c:h val="0.2436613779488706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7696335078534027E-2"/>
          <c:y val="0.39525691699604742"/>
          <c:w val="0.60994764397905754"/>
          <c:h val="0.3675889328063241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Образование</c:v>
                </c:pt>
              </c:strCache>
            </c:strRef>
          </c:tx>
          <c:explosion val="35"/>
          <c:dPt>
            <c:idx val="0"/>
            <c:bubble3D val="0"/>
            <c:explosion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layout>
                <c:manualLayout>
                  <c:x val="9.4550223291836683E-2"/>
                  <c:y val="-1.84696569920845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Образование      </a:t>
                    </a:r>
                    <a:r>
                      <a:rPr lang="ru-RU" dirty="0" smtClean="0"/>
                      <a:t>708 920,4</a:t>
                    </a:r>
                    <a:endParaRPr lang="ru-RU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3773251523998497E-2"/>
                  <c:y val="7.9155672823218517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Спорт                      </a:t>
                    </a:r>
                    <a:r>
                      <a:rPr lang="ru-RU" dirty="0" smtClean="0"/>
                      <a:t>46 735,8</a:t>
                    </a:r>
                    <a:endParaRPr lang="ru-RU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3267671158238858E-2"/>
                  <c:y val="-5.804749340369393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Культура                 </a:t>
                    </a:r>
                    <a:r>
                      <a:rPr lang="ru-RU" dirty="0" smtClean="0"/>
                      <a:t>92 785,2</a:t>
                    </a:r>
                    <a:endParaRPr lang="ru-RU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7410807346957674E-2"/>
                  <c:y val="0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Социальная политика </a:t>
                    </a:r>
                    <a:r>
                      <a:rPr lang="ru-RU" dirty="0" smtClean="0"/>
                      <a:t>    93 829,3</a:t>
                    </a:r>
                    <a:endParaRPr lang="ru-RU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00421436457504"/>
                      <c:h val="0.12751978891820581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Образование</c:v>
                </c:pt>
                <c:pt idx="1">
                  <c:v>Спорт</c:v>
                </c:pt>
                <c:pt idx="2">
                  <c:v>Культура</c:v>
                </c:pt>
                <c:pt idx="3">
                  <c:v>Социальная политика </c:v>
                </c:pt>
              </c:strCache>
            </c:strRef>
          </c:cat>
          <c:val>
            <c:numRef>
              <c:f>Sheet1!$B$2:$E$2</c:f>
              <c:numCache>
                <c:formatCode>#,##0.00</c:formatCode>
                <c:ptCount val="4"/>
                <c:pt idx="0">
                  <c:v>708920.4</c:v>
                </c:pt>
                <c:pt idx="1">
                  <c:v>46735.8</c:v>
                </c:pt>
                <c:pt idx="2">
                  <c:v>92785.2</c:v>
                </c:pt>
                <c:pt idx="3">
                  <c:v>93829.3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Культура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Образование</c:v>
                </c:pt>
                <c:pt idx="1">
                  <c:v>Спорт</c:v>
                </c:pt>
                <c:pt idx="2">
                  <c:v>Культура</c:v>
                </c:pt>
                <c:pt idx="3">
                  <c:v>Социальная политика 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Спорт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Образование</c:v>
                </c:pt>
                <c:pt idx="1">
                  <c:v>Спорт</c:v>
                </c:pt>
                <c:pt idx="2">
                  <c:v>Культура</c:v>
                </c:pt>
                <c:pt idx="3">
                  <c:v>Социальная политика 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16135806040347E-2"/>
          <c:y val="8.1885742853968602E-2"/>
          <c:w val="0.95416666666666672"/>
          <c:h val="0.758016966368816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AC0B3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layout>
                <c:manualLayout>
                  <c:x val="1.0416666666666666E-2"/>
                  <c:y val="-2.519561318583649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2500000000000003E-3"/>
                  <c:y val="2.8974955163711968E-2"/>
                </c:manualLayout>
              </c:layout>
              <c:tx>
                <c:rich>
                  <a:bodyPr/>
                  <a:lstStyle/>
                  <a:p>
                    <a:fld id="{5669875C-2183-43AC-AC44-75122DCA58E4}" type="VALUE">
                      <a:rPr lang="en-US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8.3333333333331806E-3"/>
                  <c:y val="-8.8184646150428012E-3"/>
                </c:manualLayout>
              </c:layout>
              <c:tx>
                <c:rich>
                  <a:bodyPr/>
                  <a:lstStyle/>
                  <a:p>
                    <a:fld id="{3B362186-1E92-4C2D-9FB1-289DCF98D561}" type="VALUE">
                      <a:rPr lang="en-US" baseline="0">
                        <a:solidFill>
                          <a:schemeClr val="tx1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2016</c:v>
                </c:pt>
                <c:pt idx="1">
                  <c:v>План 2017</c:v>
                </c:pt>
                <c:pt idx="2">
                  <c:v>Факт 2017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660098.80000000005</c:v>
                </c:pt>
                <c:pt idx="1">
                  <c:v>670614.9</c:v>
                </c:pt>
                <c:pt idx="2">
                  <c:v>666995.6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2016</c:v>
                </c:pt>
                <c:pt idx="1">
                  <c:v>План 2017</c:v>
                </c:pt>
                <c:pt idx="2">
                  <c:v>Факт 2017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2016</c:v>
                </c:pt>
                <c:pt idx="1">
                  <c:v>План 2017</c:v>
                </c:pt>
                <c:pt idx="2">
                  <c:v>Факт 2017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275933120"/>
        <c:axId val="275933904"/>
      </c:barChart>
      <c:catAx>
        <c:axId val="275933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5933904"/>
        <c:crosses val="autoZero"/>
        <c:auto val="1"/>
        <c:lblAlgn val="ctr"/>
        <c:lblOffset val="100"/>
        <c:noMultiLvlLbl val="0"/>
      </c:catAx>
      <c:valAx>
        <c:axId val="27593390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75933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b="1" i="0" baseline="0"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rgbClr val="3AC0B3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AC0B3"/>
              </a:solidFill>
              <a:ln>
                <a:solidFill>
                  <a:srgbClr val="3AC0B3"/>
                </a:solidFill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3AC0B3"/>
              </a:solidFill>
              <a:ln>
                <a:solidFill>
                  <a:srgbClr val="3AC0B3"/>
                </a:solidFill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3AC0B3"/>
              </a:solidFill>
              <a:ln>
                <a:solidFill>
                  <a:srgbClr val="3AC0B3"/>
                </a:solidFill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A953A11D-B168-4810-945E-96D84E8D4FB1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9BF62E10-97C5-430D-BC24-CF76A2B700CF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D6C33156-C600-456C-A285-F4DC94B3B927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2016</c:v>
                </c:pt>
                <c:pt idx="1">
                  <c:v>План 2017</c:v>
                </c:pt>
                <c:pt idx="2">
                  <c:v>Факт 2017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93451.8</c:v>
                </c:pt>
                <c:pt idx="1">
                  <c:v>110351.4</c:v>
                </c:pt>
                <c:pt idx="2">
                  <c:v>110288.7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5931552"/>
        <c:axId val="275930768"/>
      </c:barChart>
      <c:catAx>
        <c:axId val="2759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5930768"/>
        <c:crosses val="autoZero"/>
        <c:auto val="1"/>
        <c:lblAlgn val="ctr"/>
        <c:lblOffset val="100"/>
        <c:noMultiLvlLbl val="0"/>
      </c:catAx>
      <c:valAx>
        <c:axId val="2759307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275931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AC0B3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3AC0B3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3AC0B3"/>
              </a:solidFill>
              <a:ln>
                <a:noFill/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B7650A90-36B8-4F5D-B4E1-6558A5215CC5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BD5BCBBE-18FE-4700-A953-C72E8ED99EFB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D40CAB5A-2CBD-465E-B8C6-41D5BABA5FE3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2016</c:v>
                </c:pt>
                <c:pt idx="1">
                  <c:v>План 2017</c:v>
                </c:pt>
                <c:pt idx="2">
                  <c:v>Факт 2017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11091.7</c:v>
                </c:pt>
                <c:pt idx="1">
                  <c:v>10115.4</c:v>
                </c:pt>
                <c:pt idx="2">
                  <c:v>10115.4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5936648"/>
        <c:axId val="275935864"/>
      </c:barChart>
      <c:catAx>
        <c:axId val="275936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75935864"/>
        <c:crosses val="autoZero"/>
        <c:auto val="1"/>
        <c:lblAlgn val="ctr"/>
        <c:lblOffset val="100"/>
        <c:noMultiLvlLbl val="0"/>
      </c:catAx>
      <c:valAx>
        <c:axId val="27593586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275936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74606367119566E-2"/>
          <c:y val="0.15927118651659225"/>
          <c:w val="0.96565078726576081"/>
          <c:h val="0.684775627387836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AC0B3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fld id="{9A7737B1-AA0B-46FB-9F49-1537A8B641F6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B2A72B7C-0591-44DE-8961-7C39FAF25A05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30E7C0A2-F70E-49EC-A1E4-F7CAACD716FA}" type="VALUE">
                      <a:rPr lang="en-US" b="1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2016</c:v>
                </c:pt>
                <c:pt idx="1">
                  <c:v>План  2017</c:v>
                </c:pt>
                <c:pt idx="2">
                  <c:v>Факт 2017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14365.4</c:v>
                </c:pt>
                <c:pt idx="1">
                  <c:v>29892.3</c:v>
                </c:pt>
                <c:pt idx="2">
                  <c:v>29892.3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5932336"/>
        <c:axId val="238374080"/>
      </c:barChart>
      <c:catAx>
        <c:axId val="275932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8374080"/>
        <c:crosses val="autoZero"/>
        <c:auto val="1"/>
        <c:lblAlgn val="ctr"/>
        <c:lblOffset val="100"/>
        <c:noMultiLvlLbl val="0"/>
      </c:catAx>
      <c:valAx>
        <c:axId val="2383740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crossAx val="275932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0.06604</cdr:x>
      <cdr:y>0.07671</cdr:y>
    </cdr:from>
    <cdr:to>
      <cdr:x>0.18584</cdr:x>
      <cdr:y>0.12286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04056" y="359043"/>
          <a:ext cx="91440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0.25241</cdr:x>
      <cdr:y>0.85294</cdr:y>
    </cdr:from>
    <cdr:to>
      <cdr:x>0.36562</cdr:x>
      <cdr:y>0.91448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1926598" y="4176464"/>
          <a:ext cx="864096" cy="30132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lnSpc>
              <a:spcPts val="1100"/>
            </a:lnSpc>
          </a:pP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39,5 тыс.</a:t>
          </a:r>
        </a:p>
        <a:p xmlns:a="http://schemas.openxmlformats.org/drawingml/2006/main">
          <a:pPr algn="ctr">
            <a:lnSpc>
              <a:spcPts val="1000"/>
            </a:lnSpc>
          </a:pP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человек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0.4434</cdr:x>
      <cdr:y>0.85294</cdr:y>
    </cdr:from>
    <cdr:to>
      <cdr:x>0.5566</cdr:x>
      <cdr:y>0.91448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3384376" y="4176464"/>
          <a:ext cx="864096" cy="30132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lnSpc>
              <a:spcPts val="1100"/>
            </a:lnSpc>
          </a:pP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41,6 тыс.</a:t>
          </a:r>
        </a:p>
        <a:p xmlns:a="http://schemas.openxmlformats.org/drawingml/2006/main">
          <a:pPr algn="ctr">
            <a:lnSpc>
              <a:spcPts val="1000"/>
            </a:lnSpc>
          </a:pP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человек</a:t>
          </a:r>
        </a:p>
      </cdr:txBody>
    </cdr:sp>
  </cdr:relSizeAnchor>
  <cdr:relSizeAnchor xmlns:cdr="http://schemas.openxmlformats.org/drawingml/2006/chartDrawing">
    <cdr:from>
      <cdr:x>0.6392</cdr:x>
      <cdr:y>0.85294</cdr:y>
    </cdr:from>
    <cdr:to>
      <cdr:x>0.75241</cdr:x>
      <cdr:y>0.91448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4878926" y="4176464"/>
          <a:ext cx="864096" cy="30132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lnSpc>
              <a:spcPts val="1100"/>
            </a:lnSpc>
          </a:pP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43,6 тыс.</a:t>
          </a:r>
        </a:p>
        <a:p xmlns:a="http://schemas.openxmlformats.org/drawingml/2006/main">
          <a:pPr algn="ctr">
            <a:lnSpc>
              <a:spcPts val="1000"/>
            </a:lnSpc>
          </a:pP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человек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0.82788</cdr:x>
      <cdr:y>0.85294</cdr:y>
    </cdr:from>
    <cdr:to>
      <cdr:x>0.94109</cdr:x>
      <cdr:y>0.91448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6319086" y="4176464"/>
          <a:ext cx="864096" cy="30132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ru-RU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lnSpc>
              <a:spcPts val="1100"/>
            </a:lnSpc>
          </a:pP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39,3 тыс.</a:t>
          </a:r>
        </a:p>
        <a:p xmlns:a="http://schemas.openxmlformats.org/drawingml/2006/main">
          <a:pPr algn="ctr">
            <a:lnSpc>
              <a:spcPts val="1000"/>
            </a:lnSpc>
          </a:pP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человек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0.06373</cdr:x>
      <cdr:y>0.85294</cdr:y>
    </cdr:from>
    <cdr:to>
      <cdr:x>0.17694</cdr:x>
      <cdr:y>0.91448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486438" y="4176464"/>
          <a:ext cx="864096" cy="30132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lnSpc>
              <a:spcPts val="1100"/>
            </a:lnSpc>
          </a:pP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37,4 тыс.</a:t>
          </a:r>
        </a:p>
        <a:p xmlns:a="http://schemas.openxmlformats.org/drawingml/2006/main">
          <a:pPr algn="ctr">
            <a:lnSpc>
              <a:spcPts val="1000"/>
            </a:lnSpc>
          </a:pPr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человек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7F72EB3A-BCD3-4C4E-9F4E-F0F880C9920A}" type="datetimeFigureOut">
              <a:rPr lang="ru-RU"/>
              <a:pPr>
                <a:defRPr/>
              </a:pPr>
              <a:t>09.06.2018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F834C499-2B51-4A49-B42C-90632C4F3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9054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34BC20C-BE18-47C6-90FD-9D22758C8097}" type="slidenum">
              <a:rPr lang="ru-RU" smtClean="0">
                <a:cs typeface="Arial" charset="0"/>
              </a:rPr>
              <a:pPr/>
              <a:t>5</a:t>
            </a:fld>
            <a:endParaRPr 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061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11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C57A4E1-4B0B-441D-9C7E-47F59F97D0B5}" type="slidenum">
              <a:rPr lang="ru-RU" smtClean="0">
                <a:cs typeface="Arial" charset="0"/>
              </a:rPr>
              <a:pPr/>
              <a:t>41</a:t>
            </a:fld>
            <a:endParaRPr lang="ru-RU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9690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33686B-2744-42C0-815F-F1F745AE637B}" type="slidenum">
              <a:rPr lang="ru-RU"/>
              <a:pPr/>
              <a:t>60</a:t>
            </a:fld>
            <a:endParaRPr lang="ru-RU"/>
          </a:p>
        </p:txBody>
      </p:sp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A91A5F16-F15A-46A9-A119-2ADF4BBFA7B4}" type="slidenum">
              <a:rPr lang="ru-RU" sz="1200"/>
              <a:pPr algn="r"/>
              <a:t>60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467362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5895E-5C93-45EA-8D3E-CC2B0E3DCA27}" type="datetimeFigureOut">
              <a:rPr lang="ru-RU"/>
              <a:pPr>
                <a:defRPr/>
              </a:pPr>
              <a:t>09.06.2018</a:t>
            </a:fld>
            <a:endParaRPr lang="ru-RU" dirty="0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C9AB2DC-8AFA-415F-A711-BE8F017F33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8F1B4-C5A2-407D-BFE4-CEEDE1D7EF1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B2597-A97B-4C18-9027-D447B6B2D99B}" type="datetimeFigureOut">
              <a:rPr lang="ru-RU"/>
              <a:pPr>
                <a:defRPr/>
              </a:pPr>
              <a:t>09.06.2018</a:t>
            </a:fld>
            <a:endParaRPr lang="ru-RU" dirty="0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21D24-760D-449D-AB58-153B9AD6575E}" type="datetimeFigureOut">
              <a:rPr lang="ru-RU"/>
              <a:pPr>
                <a:defRPr/>
              </a:pPr>
              <a:t>09.06.2018</a:t>
            </a:fld>
            <a:endParaRPr lang="ru-RU" dirty="0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367C1-AB24-4CAF-B2AB-BBBDB6C6C0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21848-B72A-4B02-8126-72A23FF9F41F}" type="datetimeFigureOut">
              <a:rPr lang="ru-RU"/>
              <a:pPr>
                <a:defRPr/>
              </a:pPr>
              <a:t>09.06.2018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E0E225-8A1C-4BC2-B839-921DD7DD0F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AAB82-3214-4AAA-BFDE-233CC50CE566}" type="datetimeFigureOut">
              <a:rPr lang="ru-RU"/>
              <a:pPr>
                <a:defRPr/>
              </a:pPr>
              <a:t>09.06.2018</a:t>
            </a:fld>
            <a:endParaRPr lang="ru-RU" dirty="0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E445582-1178-4499-BA83-9F2ADE2DB9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Овал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9C837-CA43-4FC2-AAAC-905A249D6336}" type="datetimeFigureOut">
              <a:rPr lang="ru-RU"/>
              <a:pPr>
                <a:defRPr/>
              </a:pPr>
              <a:t>09.06.2018</a:t>
            </a:fld>
            <a:endParaRPr lang="ru-RU" dirty="0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E7957C18-FF80-4E53-A7AB-1E509A1266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A3DD5-671F-44E7-ACA1-BCA16BA5B4D6}" type="datetimeFigureOut">
              <a:rPr lang="ru-RU"/>
              <a:pPr>
                <a:defRPr/>
              </a:pPr>
              <a:t>09.06.2018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C129A-DA60-465A-81FF-02EA728B8F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1AED0-9A0B-4629-8E2D-C1FBD52B6A2C}" type="datetimeFigureOut">
              <a:rPr lang="ru-RU"/>
              <a:pPr>
                <a:defRPr/>
              </a:pPr>
              <a:t>09.06.2018</a:t>
            </a:fld>
            <a:endParaRPr lang="ru-RU" dirty="0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566AD1A-8674-4FEB-AC40-810A1CB7FC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974B377-E63A-4DFF-953E-C0B0489F43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C690C-DA62-4F18-9417-D33A6EE88FB0}" type="datetimeFigureOut">
              <a:rPr lang="ru-RU"/>
              <a:pPr>
                <a:defRPr/>
              </a:pPr>
              <a:t>09.06.2018</a:t>
            </a:fld>
            <a:endParaRPr lang="ru-RU" dirty="0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1BFA6-1A1C-4035-8359-683DE3798F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D53C3-F381-4488-A075-BFFB4DB96DF6}" type="datetimeFigureOut">
              <a:rPr lang="ru-RU"/>
              <a:pPr>
                <a:defRPr/>
              </a:pPr>
              <a:t>09.06.2018</a:t>
            </a:fld>
            <a:endParaRPr lang="ru-RU" dirty="0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5E238-3F4A-441F-8F6E-C8B68FC22165}" type="datetimeFigureOut">
              <a:rPr lang="ru-RU"/>
              <a:pPr>
                <a:defRPr/>
              </a:pPr>
              <a:t>09.06.2018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5F75A-C88B-4CD0-A35B-43E61EA7CB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B1A67A8-DCD6-431F-9BF3-10AD31BF4008}" type="datetimeFigureOut">
              <a:rPr lang="ru-RU"/>
              <a:pPr>
                <a:defRPr/>
              </a:pPr>
              <a:t>09.06.2018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FB493E55-930F-448F-AA3A-0D66A1A7D3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4590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4591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jpeg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jpeg"/><Relationship Id="rId4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2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3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4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0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1.emf"/><Relationship Id="rId4" Type="http://schemas.openxmlformats.org/officeDocument/2006/relationships/oleObject" Target="../embeddings/_____Microsoft_Excel_97-20035.xls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6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2.png"/><Relationship Id="rId4" Type="http://schemas.openxmlformats.org/officeDocument/2006/relationships/image" Target="../media/image22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hyperlink" Target="http://go-kruf.midural.ru/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3213100"/>
            <a:ext cx="8504238" cy="2886075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en-US" sz="2400" b="1" dirty="0" smtClean="0">
              <a:solidFill>
                <a:srgbClr val="FFFF66"/>
              </a:solidFill>
              <a:latin typeface="Times New Roman" pitchFamily="18" charset="0"/>
            </a:endParaRPr>
          </a:p>
          <a:p>
            <a:pPr algn="ctr" eaLnBrk="1" hangingPunct="1">
              <a:buFontTx/>
              <a:buNone/>
            </a:pPr>
            <a:r>
              <a:rPr lang="ru-RU" sz="4000" b="1" dirty="0" smtClean="0"/>
              <a:t>Отчет об исполнении бюджета</a:t>
            </a:r>
            <a:r>
              <a:rPr lang="ru-RU" sz="4000" b="1" dirty="0" smtClean="0">
                <a:latin typeface="Arial" charset="0"/>
              </a:rPr>
              <a:t> </a:t>
            </a:r>
            <a:r>
              <a:rPr lang="ru-RU" sz="4000" b="1" dirty="0" smtClean="0"/>
              <a:t>городского</a:t>
            </a:r>
          </a:p>
          <a:p>
            <a:pPr algn="ctr" eaLnBrk="1" hangingPunct="1">
              <a:buFontTx/>
              <a:buNone/>
            </a:pPr>
            <a:r>
              <a:rPr lang="ru-RU" sz="4000" b="1" dirty="0" smtClean="0"/>
              <a:t>округа Красноуфимск </a:t>
            </a:r>
            <a:endParaRPr lang="ru-RU" sz="4000" b="1" dirty="0" smtClean="0">
              <a:latin typeface="Arial" charset="0"/>
            </a:endParaRPr>
          </a:p>
          <a:p>
            <a:pPr algn="ctr" eaLnBrk="1" hangingPunct="1">
              <a:buFontTx/>
              <a:buNone/>
            </a:pPr>
            <a:r>
              <a:rPr lang="ru-RU" sz="4000" b="1" dirty="0" smtClean="0"/>
              <a:t>за 2017год</a:t>
            </a:r>
          </a:p>
          <a:p>
            <a:pPr algn="ctr" eaLnBrk="1" hangingPunct="1">
              <a:buFontTx/>
              <a:buNone/>
            </a:pPr>
            <a:endParaRPr lang="ru-RU" sz="4000" b="1" dirty="0" smtClean="0"/>
          </a:p>
        </p:txBody>
      </p:sp>
      <p:sp>
        <p:nvSpPr>
          <p:cNvPr id="17411" name="Прямоугольник 5"/>
          <p:cNvSpPr>
            <a:spLocks noChangeArrowheads="1"/>
          </p:cNvSpPr>
          <p:nvPr/>
        </p:nvSpPr>
        <p:spPr bwMode="auto">
          <a:xfrm>
            <a:off x="642938" y="214313"/>
            <a:ext cx="7993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+mj-lt"/>
                <a:cs typeface="+mn-cs"/>
              </a:rPr>
              <a:t>Финансовое управление администрации</a:t>
            </a:r>
          </a:p>
          <a:p>
            <a:pPr algn="ctr">
              <a:defRPr/>
            </a:pPr>
            <a:r>
              <a:rPr lang="ru-RU" sz="2000" b="1" dirty="0">
                <a:latin typeface="+mj-lt"/>
                <a:cs typeface="+mn-cs"/>
              </a:rPr>
              <a:t> городского округа Красноуфимск </a:t>
            </a:r>
          </a:p>
        </p:txBody>
      </p:sp>
      <p:pic>
        <p:nvPicPr>
          <p:cNvPr id="7" name="Рисунок 6" descr="0_47c71_3f33fb6b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2800" y="1828800"/>
            <a:ext cx="2438400" cy="17716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636027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1828800"/>
            <a:ext cx="2589460" cy="18288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fotosmal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1828800"/>
            <a:ext cx="2590800" cy="17716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6" name="Рисунок 10" descr="1410339261_allday_10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228600"/>
            <a:ext cx="787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277487"/>
              </p:ext>
            </p:extLst>
          </p:nvPr>
        </p:nvGraphicFramePr>
        <p:xfrm>
          <a:off x="701675" y="1268413"/>
          <a:ext cx="7632700" cy="4897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580" name="TextBox 33"/>
          <p:cNvSpPr txBox="1">
            <a:spLocks noChangeArrowheads="1"/>
          </p:cNvSpPr>
          <p:nvPr/>
        </p:nvSpPr>
        <p:spPr bwMode="auto">
          <a:xfrm>
            <a:off x="260997" y="260350"/>
            <a:ext cx="85140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бюджета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 Красноуфимск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2017 год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сравнении с другими муниципальными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образованиями, в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млн.рублей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14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2117725" y="260350"/>
            <a:ext cx="49672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доходов и расходов городского</a:t>
            </a:r>
          </a:p>
          <a:p>
            <a:pPr algn="ctr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за 2012 – 2017 годы, тыс. руб.</a:t>
            </a:r>
          </a:p>
        </p:txBody>
      </p:sp>
      <p:graphicFrame>
        <p:nvGraphicFramePr>
          <p:cNvPr id="2" name="Диаграмма 3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8070381"/>
              </p:ext>
            </p:extLst>
          </p:nvPr>
        </p:nvGraphicFramePr>
        <p:xfrm>
          <a:off x="430213" y="1500188"/>
          <a:ext cx="8440737" cy="4833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172" name="Рисунок 7" descr="1410339261_allday_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531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2135188" y="260350"/>
            <a:ext cx="49307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доходов и расходов городского</a:t>
            </a:r>
          </a:p>
          <a:p>
            <a:pPr algn="ctr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за 2012 – 2017 годы тыс. руб.</a:t>
            </a:r>
          </a:p>
        </p:txBody>
      </p:sp>
      <p:graphicFrame>
        <p:nvGraphicFramePr>
          <p:cNvPr id="8195" name="Диаграмма 31"/>
          <p:cNvGraphicFramePr>
            <a:graphicFrameLocks/>
          </p:cNvGraphicFramePr>
          <p:nvPr/>
        </p:nvGraphicFramePr>
        <p:xfrm>
          <a:off x="304800" y="1524000"/>
          <a:ext cx="8353425" cy="474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50" name="Диаграмма" r:id="rId3" imgW="8324957" imgH="4733910" progId="Excel.Chart.8">
                  <p:embed/>
                </p:oleObj>
              </mc:Choice>
              <mc:Fallback>
                <p:oleObj name="Диаграмма" r:id="rId3" imgW="8324957" imgH="4733910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524000"/>
                        <a:ext cx="8353425" cy="474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196" name="Рисунок 7" descr="1410339261_allday_10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144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787" y="116632"/>
            <a:ext cx="8534400" cy="1046984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Муниципальный долг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12787" y="1371600"/>
          <a:ext cx="4027438" cy="5081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Объект 14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4800600" y="1371600"/>
          <a:ext cx="4038600" cy="5081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176465"/>
            <a:ext cx="792549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91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Доходы бюджета в 2016-2017 г.</a:t>
            </a:r>
          </a:p>
        </p:txBody>
      </p:sp>
      <p:sp>
        <p:nvSpPr>
          <p:cNvPr id="20486" name="Text Box 15"/>
          <p:cNvSpPr txBox="1">
            <a:spLocks noChangeArrowheads="1"/>
          </p:cNvSpPr>
          <p:nvPr/>
        </p:nvSpPr>
        <p:spPr bwMode="auto">
          <a:xfrm>
            <a:off x="3429000" y="2857500"/>
            <a:ext cx="2016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 dirty="0" smtClean="0">
                <a:latin typeface="+mj-lt"/>
                <a:cs typeface="+mn-cs"/>
              </a:rPr>
              <a:t>-138</a:t>
            </a:r>
            <a:r>
              <a:rPr lang="ru-RU" sz="2400" b="1" dirty="0" smtClean="0">
                <a:latin typeface="+mj-lt"/>
                <a:cs typeface="+mn-cs"/>
              </a:rPr>
              <a:t> </a:t>
            </a:r>
            <a:r>
              <a:rPr lang="en-US" sz="2400" b="1" dirty="0" smtClean="0">
                <a:latin typeface="+mj-lt"/>
                <a:cs typeface="+mn-cs"/>
              </a:rPr>
              <a:t>014</a:t>
            </a:r>
            <a:r>
              <a:rPr lang="ru-RU" sz="2400" b="1" dirty="0" smtClean="0">
                <a:latin typeface="+mj-lt"/>
                <a:cs typeface="+mn-cs"/>
              </a:rPr>
              <a:t>,</a:t>
            </a:r>
            <a:r>
              <a:rPr lang="en-US" sz="2400" b="1" dirty="0" smtClean="0">
                <a:latin typeface="+mj-lt"/>
                <a:cs typeface="+mn-cs"/>
              </a:rPr>
              <a:t>3</a:t>
            </a:r>
            <a:r>
              <a:rPr lang="ru-RU" sz="2400" b="1" dirty="0" smtClean="0">
                <a:latin typeface="+mj-lt"/>
                <a:cs typeface="+mn-cs"/>
              </a:rPr>
              <a:t>  </a:t>
            </a:r>
            <a:r>
              <a:rPr lang="ru-RU" sz="2400" b="1" dirty="0">
                <a:latin typeface="+mj-lt"/>
                <a:cs typeface="+mn-cs"/>
              </a:rPr>
              <a:t/>
            </a:r>
            <a:br>
              <a:rPr lang="ru-RU" sz="2400" b="1" dirty="0">
                <a:latin typeface="+mj-lt"/>
                <a:cs typeface="+mn-cs"/>
              </a:rPr>
            </a:br>
            <a:r>
              <a:rPr lang="ru-RU" sz="2400" b="1" dirty="0">
                <a:latin typeface="+mj-lt"/>
                <a:cs typeface="+mn-cs"/>
              </a:rPr>
              <a:t>   тыс.руб.</a:t>
            </a:r>
          </a:p>
        </p:txBody>
      </p:sp>
      <p:sp>
        <p:nvSpPr>
          <p:cNvPr id="7178" name="Text Box 16"/>
          <p:cNvSpPr txBox="1">
            <a:spLocks noChangeArrowheads="1"/>
          </p:cNvSpPr>
          <p:nvPr/>
        </p:nvSpPr>
        <p:spPr bwMode="auto">
          <a:xfrm>
            <a:off x="1000125" y="2000250"/>
            <a:ext cx="17876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 smtClean="0">
                <a:latin typeface="+mj-lt"/>
                <a:cs typeface="+mn-cs"/>
              </a:rPr>
              <a:t>201</a:t>
            </a:r>
            <a:r>
              <a:rPr lang="en-US" sz="2800" b="1" dirty="0" smtClean="0">
                <a:latin typeface="+mj-lt"/>
                <a:cs typeface="+mn-cs"/>
              </a:rPr>
              <a:t>6</a:t>
            </a:r>
            <a:r>
              <a:rPr lang="ru-RU" sz="2800" b="1" dirty="0" smtClean="0">
                <a:latin typeface="+mj-lt"/>
                <a:cs typeface="+mn-cs"/>
              </a:rPr>
              <a:t> </a:t>
            </a:r>
            <a:r>
              <a:rPr lang="ru-RU" sz="2800" b="1" dirty="0">
                <a:latin typeface="+mj-lt"/>
                <a:cs typeface="+mn-cs"/>
              </a:rPr>
              <a:t>год</a:t>
            </a:r>
          </a:p>
        </p:txBody>
      </p:sp>
      <p:sp>
        <p:nvSpPr>
          <p:cNvPr id="7179" name="Text Box 17"/>
          <p:cNvSpPr txBox="1">
            <a:spLocks noChangeArrowheads="1"/>
          </p:cNvSpPr>
          <p:nvPr/>
        </p:nvSpPr>
        <p:spPr bwMode="auto">
          <a:xfrm>
            <a:off x="6215063" y="2000250"/>
            <a:ext cx="2071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 smtClean="0">
                <a:latin typeface="+mj-lt"/>
                <a:cs typeface="+mn-cs"/>
              </a:rPr>
              <a:t>201</a:t>
            </a:r>
            <a:r>
              <a:rPr lang="en-US" sz="2800" b="1" dirty="0" smtClean="0">
                <a:latin typeface="+mj-lt"/>
                <a:cs typeface="+mn-cs"/>
              </a:rPr>
              <a:t>7</a:t>
            </a:r>
            <a:r>
              <a:rPr lang="ru-RU" sz="2800" b="1" dirty="0" smtClean="0">
                <a:latin typeface="+mj-lt"/>
                <a:cs typeface="+mn-cs"/>
              </a:rPr>
              <a:t> </a:t>
            </a:r>
            <a:r>
              <a:rPr lang="ru-RU" sz="2800" b="1" dirty="0">
                <a:latin typeface="+mj-lt"/>
                <a:cs typeface="+mn-cs"/>
              </a:rPr>
              <a:t>год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250825" y="2852738"/>
            <a:ext cx="3392488" cy="461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1 </a:t>
            </a: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341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980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,</a:t>
            </a: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5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тыс.руб.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 rot="10800000" flipH="1" flipV="1">
            <a:off x="5357813" y="2857500"/>
            <a:ext cx="4000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1 </a:t>
            </a: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203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 9</a:t>
            </a: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66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,</a:t>
            </a: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2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тыс.руб</a:t>
            </a:r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+mn-cs"/>
              </a:rPr>
              <a:t>.</a:t>
            </a:r>
          </a:p>
        </p:txBody>
      </p:sp>
      <p:sp>
        <p:nvSpPr>
          <p:cNvPr id="20491" name="Text Box 15"/>
          <p:cNvSpPr txBox="1">
            <a:spLocks noChangeArrowheads="1"/>
          </p:cNvSpPr>
          <p:nvPr/>
        </p:nvSpPr>
        <p:spPr bwMode="auto">
          <a:xfrm>
            <a:off x="3777694" y="4398066"/>
            <a:ext cx="12927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400" b="1" dirty="0" smtClean="0">
                <a:latin typeface="+mj-lt"/>
                <a:cs typeface="+mn-cs"/>
              </a:rPr>
              <a:t>-10</a:t>
            </a:r>
            <a:r>
              <a:rPr lang="ru-RU" sz="2400" b="1" dirty="0" smtClean="0">
                <a:latin typeface="+mj-lt"/>
                <a:cs typeface="+mn-cs"/>
              </a:rPr>
              <a:t>,</a:t>
            </a:r>
            <a:r>
              <a:rPr lang="en-US" sz="2400" b="1" dirty="0" smtClean="0">
                <a:latin typeface="+mj-lt"/>
                <a:cs typeface="+mn-cs"/>
              </a:rPr>
              <a:t>3</a:t>
            </a:r>
            <a:r>
              <a:rPr lang="ru-RU" sz="2400" b="1" dirty="0" smtClean="0">
                <a:latin typeface="+mj-lt"/>
                <a:cs typeface="+mn-cs"/>
              </a:rPr>
              <a:t>%</a:t>
            </a:r>
            <a:endParaRPr lang="ru-RU" sz="2400" b="1" dirty="0">
              <a:latin typeface="+mj-lt"/>
              <a:cs typeface="+mn-cs"/>
            </a:endParaRPr>
          </a:p>
        </p:txBody>
      </p:sp>
      <p:pic>
        <p:nvPicPr>
          <p:cNvPr id="14" name="Рисунок 13" descr="75261_html_6b4c714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39244" y="4398066"/>
            <a:ext cx="1378850" cy="128023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Стрелка вправо 14"/>
          <p:cNvSpPr/>
          <p:nvPr/>
        </p:nvSpPr>
        <p:spPr>
          <a:xfrm>
            <a:off x="3787775" y="4930775"/>
            <a:ext cx="1500188" cy="500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bg2"/>
              </a:solidFill>
            </a:endParaRPr>
          </a:p>
        </p:txBody>
      </p:sp>
      <p:pic>
        <p:nvPicPr>
          <p:cNvPr id="16" name="Рисунок 15" descr="75261_html_6b4c714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789040"/>
            <a:ext cx="2346206" cy="23539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539" name="Рисунок 16" descr="1410339261_allday_1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28600"/>
            <a:ext cx="787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6" name="Object 72"/>
          <p:cNvGraphicFramePr>
            <a:graphicFrameLocks/>
          </p:cNvGraphicFramePr>
          <p:nvPr>
            <p:extLst/>
          </p:nvPr>
        </p:nvGraphicFramePr>
        <p:xfrm>
          <a:off x="-23813" y="1622425"/>
          <a:ext cx="9137651" cy="514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92" name="Лист" r:id="rId3" imgW="9496341" imgH="5153096" progId="Excel.Sheet.8">
                  <p:embed/>
                </p:oleObj>
              </mc:Choice>
              <mc:Fallback>
                <p:oleObj name="Лист" r:id="rId3" imgW="9496341" imgH="5153096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3813" y="1622425"/>
                        <a:ext cx="9137651" cy="514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14438" y="228600"/>
            <a:ext cx="7621587" cy="758825"/>
          </a:xfrm>
        </p:spPr>
        <p:txBody>
          <a:bodyPr>
            <a:noAutofit/>
          </a:bodyPr>
          <a:lstStyle/>
          <a:p>
            <a:pPr algn="r" eaLnBrk="1" fontAlgn="auto" hangingPunct="1">
              <a:spcAft>
                <a:spcPts val="0"/>
              </a:spcAft>
              <a:defRPr sz="216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        </a:t>
            </a:r>
            <a:r>
              <a:rPr lang="ru-RU" sz="2000" b="1" dirty="0" smtClean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Структура доходов  бюджета</a:t>
            </a:r>
            <a:br>
              <a:rPr lang="ru-RU" sz="2000" b="1" dirty="0" smtClean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</a:br>
            <a:r>
              <a:rPr lang="ru-RU" sz="2000" b="1" dirty="0" smtClean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 ГО Красноуфимск за</a:t>
            </a:r>
            <a:r>
              <a:rPr lang="en-US" sz="2000" b="1" dirty="0" smtClean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 2017 </a:t>
            </a:r>
            <a:r>
              <a:rPr lang="ru-RU" sz="2000" b="1" dirty="0" smtClean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год</a:t>
            </a:r>
            <a:endParaRPr lang="ru-RU" sz="2000" b="1" dirty="0">
              <a:solidFill>
                <a:sysClr val="windowText" lastClr="0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099" name="Рисунок 9" descr="1410339261_allday_10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0" name="Прямоугольник 8"/>
          <p:cNvSpPr>
            <a:spLocks noChangeArrowheads="1"/>
          </p:cNvSpPr>
          <p:nvPr/>
        </p:nvSpPr>
        <p:spPr bwMode="auto">
          <a:xfrm>
            <a:off x="7434994" y="1714500"/>
            <a:ext cx="14574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Georgia" pitchFamily="18" charset="0"/>
                <a:ea typeface="Raavi" pitchFamily="2"/>
                <a:cs typeface="Raavi" pitchFamily="2"/>
              </a:rPr>
              <a:t>В </a:t>
            </a:r>
            <a:r>
              <a:rPr lang="ru-RU" b="1" dirty="0" err="1" smtClean="0">
                <a:latin typeface="Georgia" pitchFamily="18" charset="0"/>
                <a:ea typeface="Raavi" pitchFamily="2"/>
                <a:cs typeface="Raavi" pitchFamily="2"/>
              </a:rPr>
              <a:t>тыс.руб</a:t>
            </a:r>
            <a:r>
              <a:rPr lang="ru-RU" b="1" dirty="0" smtClean="0">
                <a:latin typeface="Georgia" pitchFamily="18" charset="0"/>
                <a:ea typeface="Raavi" pitchFamily="2"/>
                <a:cs typeface="Raavi" pitchFamily="2"/>
              </a:rPr>
              <a:t>.</a:t>
            </a:r>
            <a:endParaRPr lang="ru-RU" b="1" dirty="0">
              <a:latin typeface="Georgia" pitchFamily="18" charset="0"/>
              <a:ea typeface="Raavi" pitchFamily="2"/>
              <a:cs typeface="Raavi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01863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916" name="Object 4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5218166"/>
              </p:ext>
            </p:extLst>
          </p:nvPr>
        </p:nvGraphicFramePr>
        <p:xfrm>
          <a:off x="117475" y="836613"/>
          <a:ext cx="8932863" cy="587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15" name="Лист" r:id="rId3" imgW="8934282" imgH="5838640" progId="Excel.Sheet.8">
                  <p:embed/>
                </p:oleObj>
              </mc:Choice>
              <mc:Fallback>
                <p:oleObj name="Лист" r:id="rId3" imgW="8934282" imgH="583864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475" y="836613"/>
                        <a:ext cx="8932863" cy="5873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03375" y="115888"/>
            <a:ext cx="7370763" cy="64611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/>
            </a:pPr>
            <a:r>
              <a:rPr lang="ru-RU" b="1" dirty="0">
                <a:latin typeface="+mn-lt"/>
                <a:cs typeface="+mn-cs"/>
              </a:rPr>
              <a:t>Исполнение налоговых доходов</a:t>
            </a:r>
          </a:p>
          <a:p>
            <a:pPr algn="r">
              <a:defRPr/>
            </a:pPr>
            <a:r>
              <a:rPr lang="ru-RU" b="1" dirty="0">
                <a:latin typeface="+mn-lt"/>
                <a:cs typeface="+mn-cs"/>
              </a:rPr>
              <a:t>Муниципального образования ГО Красноуфимск в </a:t>
            </a:r>
            <a:r>
              <a:rPr lang="ru-RU" b="1" dirty="0" smtClean="0">
                <a:latin typeface="+mn-lt"/>
                <a:cs typeface="+mn-cs"/>
              </a:rPr>
              <a:t>201</a:t>
            </a:r>
            <a:r>
              <a:rPr lang="en-US" b="1" dirty="0" smtClean="0">
                <a:latin typeface="+mn-lt"/>
                <a:cs typeface="+mn-cs"/>
              </a:rPr>
              <a:t>7</a:t>
            </a:r>
            <a:r>
              <a:rPr lang="ru-RU" b="1" dirty="0" smtClean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283171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940" name="Object 44"/>
          <p:cNvGraphicFramePr>
            <a:graphicFrameLocks/>
          </p:cNvGraphicFramePr>
          <p:nvPr>
            <p:extLst/>
          </p:nvPr>
        </p:nvGraphicFramePr>
        <p:xfrm>
          <a:off x="117475" y="836613"/>
          <a:ext cx="8913813" cy="587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38" name="Лист" r:id="rId3" imgW="8915496" imgH="5838640" progId="Excel.Sheet.8">
                  <p:embed/>
                </p:oleObj>
              </mc:Choice>
              <mc:Fallback>
                <p:oleObj name="Лист" r:id="rId3" imgW="8915496" imgH="583864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475" y="836613"/>
                        <a:ext cx="8913813" cy="587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603375" y="115888"/>
            <a:ext cx="7370763" cy="646112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/>
            </a:pPr>
            <a:r>
              <a:rPr lang="ru-RU" b="1" dirty="0">
                <a:latin typeface="+mn-lt"/>
                <a:cs typeface="+mn-cs"/>
              </a:rPr>
              <a:t>Исполнение налоговых доходов</a:t>
            </a:r>
          </a:p>
          <a:p>
            <a:pPr algn="r">
              <a:defRPr/>
            </a:pPr>
            <a:r>
              <a:rPr lang="ru-RU" b="1" dirty="0">
                <a:latin typeface="+mn-lt"/>
                <a:cs typeface="+mn-cs"/>
              </a:rPr>
              <a:t>Муниципального образования ГО Красноуфимск в </a:t>
            </a:r>
            <a:r>
              <a:rPr lang="ru-RU" b="1" dirty="0" smtClean="0">
                <a:latin typeface="+mn-lt"/>
                <a:cs typeface="+mn-cs"/>
              </a:rPr>
              <a:t>201</a:t>
            </a:r>
            <a:r>
              <a:rPr lang="en-US" b="1" dirty="0">
                <a:latin typeface="+mn-lt"/>
                <a:cs typeface="+mn-cs"/>
              </a:rPr>
              <a:t>7</a:t>
            </a:r>
            <a:r>
              <a:rPr lang="ru-RU" b="1" dirty="0" smtClean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145273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64" name="Object 44"/>
          <p:cNvGraphicFramePr>
            <a:graphicFrameLocks/>
          </p:cNvGraphicFramePr>
          <p:nvPr>
            <p:extLst/>
          </p:nvPr>
        </p:nvGraphicFramePr>
        <p:xfrm>
          <a:off x="179388" y="1052513"/>
          <a:ext cx="8810625" cy="575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61" name="Лист" r:id="rId3" imgW="9191541" imgH="5915025" progId="Excel.Sheet.8">
                  <p:embed/>
                </p:oleObj>
              </mc:Choice>
              <mc:Fallback>
                <p:oleObj name="Лист" r:id="rId3" imgW="9191541" imgH="5915025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1052513"/>
                        <a:ext cx="8810625" cy="57546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04056" y="214204"/>
            <a:ext cx="4690707" cy="646331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/>
            </a:pPr>
            <a:r>
              <a:rPr lang="ru-RU" b="1" dirty="0">
                <a:latin typeface="+mn-lt"/>
                <a:cs typeface="+mn-cs"/>
              </a:rPr>
              <a:t>Исполнение неналоговых доходов</a:t>
            </a:r>
          </a:p>
          <a:p>
            <a:pPr algn="r">
              <a:defRPr/>
            </a:pPr>
            <a:r>
              <a:rPr lang="ru-RU" b="1" dirty="0" smtClean="0">
                <a:latin typeface="+mn-lt"/>
                <a:cs typeface="+mn-cs"/>
              </a:rPr>
              <a:t>ГО </a:t>
            </a:r>
            <a:r>
              <a:rPr lang="ru-RU" b="1" dirty="0">
                <a:latin typeface="+mn-lt"/>
                <a:cs typeface="+mn-cs"/>
              </a:rPr>
              <a:t>Красноуфимск в </a:t>
            </a:r>
            <a:r>
              <a:rPr lang="ru-RU" b="1" dirty="0" smtClean="0">
                <a:latin typeface="+mn-lt"/>
                <a:cs typeface="+mn-cs"/>
              </a:rPr>
              <a:t>2017 </a:t>
            </a:r>
            <a:r>
              <a:rPr lang="ru-RU" b="1" dirty="0">
                <a:latin typeface="+mn-lt"/>
                <a:cs typeface="+mn-cs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238241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38" name="Рисунок 3" descr="1410339261_allday_1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214313"/>
            <a:ext cx="787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85813" y="357188"/>
            <a:ext cx="8072437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 sz="216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2000" b="1" dirty="0">
                <a:solidFill>
                  <a:sysClr val="windowText" lastClr="000000"/>
                </a:solidFill>
                <a:latin typeface="+mn-lt"/>
                <a:cs typeface="+mn-cs"/>
              </a:rPr>
              <a:t>Исполнение безвозмездных поступлений за </a:t>
            </a:r>
            <a:r>
              <a:rPr lang="ru-RU" sz="2000" b="1" dirty="0" smtClean="0">
                <a:solidFill>
                  <a:sysClr val="windowText" lastClr="000000"/>
                </a:solidFill>
                <a:latin typeface="+mn-lt"/>
                <a:cs typeface="+mn-cs"/>
              </a:rPr>
              <a:t>2017 </a:t>
            </a:r>
            <a:r>
              <a:rPr lang="ru-RU" sz="2000" b="1" dirty="0">
                <a:solidFill>
                  <a:sysClr val="windowText" lastClr="000000"/>
                </a:solidFill>
                <a:latin typeface="+mn-lt"/>
                <a:cs typeface="+mn-cs"/>
              </a:rPr>
              <a:t>год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62913" y="2971800"/>
            <a:ext cx="647934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" b="1" dirty="0" smtClean="0">
                <a:latin typeface="+mn-lt"/>
                <a:cs typeface="+mn-cs"/>
              </a:rPr>
              <a:t>100 </a:t>
            </a:r>
            <a:r>
              <a:rPr lang="ru-RU" sz="1200" b="1" dirty="0">
                <a:latin typeface="+mn-lt"/>
                <a:cs typeface="+mn-cs"/>
              </a:rPr>
              <a:t>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51800" y="5516563"/>
            <a:ext cx="647700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" b="1" dirty="0">
                <a:latin typeface="+mn-lt"/>
                <a:cs typeface="+mn-cs"/>
              </a:rPr>
              <a:t>100 %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62913" y="3803650"/>
            <a:ext cx="556563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" b="1" dirty="0" smtClean="0">
                <a:latin typeface="+mn-lt"/>
                <a:cs typeface="+mn-cs"/>
              </a:rPr>
              <a:t>96 </a:t>
            </a:r>
            <a:r>
              <a:rPr lang="ru-RU" sz="1200" b="1" dirty="0">
                <a:latin typeface="+mn-lt"/>
                <a:cs typeface="+mn-cs"/>
              </a:rPr>
              <a:t>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51800" y="4606925"/>
            <a:ext cx="700833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" b="1" dirty="0" smtClean="0">
                <a:latin typeface="+mn-lt"/>
                <a:cs typeface="+mn-cs"/>
              </a:rPr>
              <a:t>99,5 </a:t>
            </a:r>
            <a:r>
              <a:rPr lang="ru-RU" sz="1200" b="1" dirty="0">
                <a:latin typeface="+mn-lt"/>
                <a:cs typeface="+mn-cs"/>
              </a:rPr>
              <a:t>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53388" y="2116138"/>
            <a:ext cx="64770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" b="1" dirty="0">
                <a:latin typeface="+mn-lt"/>
                <a:cs typeface="+mn-cs"/>
              </a:rPr>
              <a:t>100 %</a:t>
            </a:r>
          </a:p>
        </p:txBody>
      </p:sp>
      <p:graphicFrame>
        <p:nvGraphicFramePr>
          <p:cNvPr id="54336" name="Object 6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8033051"/>
              </p:ext>
            </p:extLst>
          </p:nvPr>
        </p:nvGraphicFramePr>
        <p:xfrm>
          <a:off x="571500" y="1333500"/>
          <a:ext cx="7532688" cy="500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00" name="Лист" r:id="rId4" imgW="7534119" imgH="4848325" progId="Excel.Sheet.8">
                  <p:embed/>
                </p:oleObj>
              </mc:Choice>
              <mc:Fallback>
                <p:oleObj name="Лист" r:id="rId4" imgW="7534119" imgH="4848325" progId="Excel.Sheet.8">
                  <p:embed/>
                  <p:pic>
                    <p:nvPicPr>
                      <p:cNvPr id="0" name="Picture 64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" y="1333500"/>
                        <a:ext cx="7532688" cy="5005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838200" y="428625"/>
            <a:ext cx="83058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>
                <a:latin typeface="+mj-lt"/>
                <a:cs typeface="+mn-cs"/>
              </a:rPr>
              <a:t>Уважаемые жители городского округа Красноуфимск!</a:t>
            </a:r>
          </a:p>
          <a:p>
            <a:pPr>
              <a:spcBef>
                <a:spcPct val="50000"/>
              </a:spcBef>
              <a:defRPr/>
            </a:pPr>
            <a:endParaRPr lang="en-US" sz="2400" dirty="0">
              <a:latin typeface="+mj-lt"/>
              <a:cs typeface="+mn-cs"/>
            </a:endParaRPr>
          </a:p>
          <a:p>
            <a:pPr>
              <a:spcBef>
                <a:spcPct val="50000"/>
              </a:spcBef>
              <a:defRPr/>
            </a:pPr>
            <a:endParaRPr lang="en-US" sz="2400" dirty="0">
              <a:latin typeface="+mj-lt"/>
              <a:cs typeface="+mn-cs"/>
            </a:endParaRPr>
          </a:p>
          <a:p>
            <a:pPr>
              <a:spcBef>
                <a:spcPct val="50000"/>
              </a:spcBef>
              <a:defRPr/>
            </a:pPr>
            <a:endParaRPr lang="ru-RU" sz="2400" dirty="0">
              <a:solidFill>
                <a:srgbClr val="FFFF66"/>
              </a:solidFill>
              <a:cs typeface="+mn-cs"/>
            </a:endParaRPr>
          </a:p>
        </p:txBody>
      </p:sp>
      <p:sp>
        <p:nvSpPr>
          <p:cNvPr id="16386" name="Прямоугольник 5"/>
          <p:cNvSpPr>
            <a:spLocks noChangeArrowheads="1"/>
          </p:cNvSpPr>
          <p:nvPr/>
        </p:nvSpPr>
        <p:spPr bwMode="auto">
          <a:xfrm>
            <a:off x="381000" y="1676400"/>
            <a:ext cx="8382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latin typeface="Georgia" pitchFamily="18" charset="0"/>
              </a:rPr>
              <a:t>Представляем вам «Бюджет для граждан», </a:t>
            </a:r>
            <a:r>
              <a:rPr lang="ru-RU" b="1" dirty="0" smtClean="0">
                <a:latin typeface="Georgia" pitchFamily="18" charset="0"/>
              </a:rPr>
              <a:t>разработанный </a:t>
            </a:r>
            <a:r>
              <a:rPr lang="ru-RU" b="1" dirty="0">
                <a:latin typeface="Georgia" pitchFamily="18" charset="0"/>
              </a:rPr>
              <a:t>на основе решения Думы городского округа Красноуфимск от </a:t>
            </a:r>
            <a:r>
              <a:rPr lang="ru-RU" b="1" dirty="0" smtClean="0">
                <a:latin typeface="Georgia" pitchFamily="18" charset="0"/>
              </a:rPr>
              <a:t>24.05.2018 </a:t>
            </a:r>
            <a:r>
              <a:rPr lang="ru-RU" b="1" dirty="0">
                <a:latin typeface="Georgia" pitchFamily="18" charset="0"/>
              </a:rPr>
              <a:t>г. № </a:t>
            </a:r>
            <a:r>
              <a:rPr lang="ru-RU" b="1" dirty="0" smtClean="0">
                <a:latin typeface="Georgia" pitchFamily="18" charset="0"/>
              </a:rPr>
              <a:t>28/1  </a:t>
            </a:r>
            <a:r>
              <a:rPr lang="ru-RU" b="1" dirty="0">
                <a:latin typeface="Georgia" pitchFamily="18" charset="0"/>
              </a:rPr>
              <a:t>«Об исполнении бюджета городского округа Красноуфимск за  </a:t>
            </a:r>
            <a:r>
              <a:rPr lang="ru-RU" b="1" dirty="0" smtClean="0">
                <a:latin typeface="Georgia" pitchFamily="18" charset="0"/>
              </a:rPr>
              <a:t>2017 год</a:t>
            </a:r>
            <a:r>
              <a:rPr lang="ru-RU" b="1" dirty="0">
                <a:latin typeface="Georgia" pitchFamily="18" charset="0"/>
              </a:rPr>
              <a:t>»</a:t>
            </a:r>
          </a:p>
        </p:txBody>
      </p:sp>
      <p:pic>
        <p:nvPicPr>
          <p:cNvPr id="7" name="Рисунок 6" descr="429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3835" y="3048000"/>
            <a:ext cx="4700778" cy="2743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8" name="Рисунок 7" descr="1410339261_allday_1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2"/>
          <p:cNvSpPr txBox="1">
            <a:spLocks noChangeArrowheads="1"/>
          </p:cNvSpPr>
          <p:nvPr/>
        </p:nvSpPr>
        <p:spPr bwMode="auto">
          <a:xfrm>
            <a:off x="3543300" y="476250"/>
            <a:ext cx="21097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</a:t>
            </a:r>
          </a:p>
        </p:txBody>
      </p:sp>
      <p:sp>
        <p:nvSpPr>
          <p:cNvPr id="4099" name="TextBox 10"/>
          <p:cNvSpPr txBox="1">
            <a:spLocks noChangeArrowheads="1"/>
          </p:cNvSpPr>
          <p:nvPr/>
        </p:nvSpPr>
        <p:spPr bwMode="auto">
          <a:xfrm>
            <a:off x="738188" y="1557338"/>
            <a:ext cx="772001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В 2017 году в бюджет городского округа Красноуфимск уплачено</a:t>
            </a:r>
          </a:p>
          <a:p>
            <a:pPr algn="ctr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отдельных налогов в расчете на одного жителя:</a:t>
            </a:r>
          </a:p>
          <a:p>
            <a:pPr algn="ctr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850" y="2595563"/>
            <a:ext cx="1944688" cy="715962"/>
          </a:xfrm>
          <a:prstGeom prst="roundRect">
            <a:avLst/>
          </a:prstGeom>
          <a:solidFill>
            <a:schemeClr val="accent4">
              <a:alpha val="7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600" b="1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7,7тыс. рублей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3850" y="3429000"/>
            <a:ext cx="1944688" cy="715963"/>
          </a:xfrm>
          <a:prstGeom prst="roundRect">
            <a:avLst/>
          </a:prstGeom>
          <a:solidFill>
            <a:schemeClr val="accent4">
              <a:alpha val="7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1600" b="1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ru-RU" sz="1600" b="1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0тыс. рублей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7975" y="4416425"/>
            <a:ext cx="1944688" cy="715963"/>
          </a:xfrm>
          <a:prstGeom prst="roundRect">
            <a:avLst/>
          </a:prstGeom>
          <a:solidFill>
            <a:schemeClr val="accent4">
              <a:alpha val="7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600" b="1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0,6 тыс. рублей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07975" y="5249863"/>
            <a:ext cx="1944688" cy="715962"/>
          </a:xfrm>
          <a:prstGeom prst="roundRect">
            <a:avLst/>
          </a:prstGeom>
          <a:solidFill>
            <a:schemeClr val="accent4">
              <a:alpha val="7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600" b="1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0,5 тыс. рублей</a:t>
            </a:r>
          </a:p>
        </p:txBody>
      </p:sp>
      <p:sp>
        <p:nvSpPr>
          <p:cNvPr id="5" name="Прямоугольник с одним усеченным и одним скругленным углом 4"/>
          <p:cNvSpPr/>
          <p:nvPr/>
        </p:nvSpPr>
        <p:spPr>
          <a:xfrm>
            <a:off x="2411413" y="2781300"/>
            <a:ext cx="5616575" cy="431800"/>
          </a:xfrm>
          <a:prstGeom prst="snipRoundRect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sz="1200" b="1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  на доходы физических лиц</a:t>
            </a:r>
          </a:p>
        </p:txBody>
      </p:sp>
      <p:sp>
        <p:nvSpPr>
          <p:cNvPr id="16" name="Прямоугольник с одним усеченным и одним скругленным углом 15"/>
          <p:cNvSpPr/>
          <p:nvPr/>
        </p:nvSpPr>
        <p:spPr>
          <a:xfrm>
            <a:off x="2382838" y="3473450"/>
            <a:ext cx="5616575" cy="625475"/>
          </a:xfrm>
          <a:prstGeom prst="snipRoundRect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sz="1200" b="1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налогов, взимаемых в связи с применением специальных налоговых режимов (упрощенная система налогообложения, патентная система налогообложения, единый налог на вмененный доход)</a:t>
            </a:r>
          </a:p>
        </p:txBody>
      </p:sp>
      <p:sp>
        <p:nvSpPr>
          <p:cNvPr id="17" name="Прямоугольник с одним усеченным и одним скругленным углом 16"/>
          <p:cNvSpPr/>
          <p:nvPr/>
        </p:nvSpPr>
        <p:spPr>
          <a:xfrm>
            <a:off x="2413000" y="4557713"/>
            <a:ext cx="5616575" cy="433387"/>
          </a:xfrm>
          <a:prstGeom prst="snipRoundRect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sz="1200" b="1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земельного налога</a:t>
            </a:r>
          </a:p>
        </p:txBody>
      </p:sp>
      <p:sp>
        <p:nvSpPr>
          <p:cNvPr id="18" name="Прямоугольник с одним усеченным и одним скругленным углом 17"/>
          <p:cNvSpPr/>
          <p:nvPr/>
        </p:nvSpPr>
        <p:spPr>
          <a:xfrm>
            <a:off x="2379663" y="5392738"/>
            <a:ext cx="5616575" cy="431800"/>
          </a:xfrm>
          <a:prstGeom prst="snipRoundRect">
            <a:avLst/>
          </a:prstGeom>
          <a:solidFill>
            <a:schemeClr val="accent6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sz="1200" b="1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 на имущество физических лиц</a:t>
            </a:r>
          </a:p>
        </p:txBody>
      </p:sp>
      <p:pic>
        <p:nvPicPr>
          <p:cNvPr id="4108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453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ChangeArrowheads="1"/>
          </p:cNvSpPr>
          <p:nvPr/>
        </p:nvSpPr>
        <p:spPr bwMode="auto">
          <a:xfrm>
            <a:off x="2714625" y="3071813"/>
            <a:ext cx="37004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ru-RU" sz="4800" b="1" dirty="0">
                <a:latin typeface="+mj-lt"/>
                <a:cs typeface="+mn-cs"/>
              </a:rPr>
              <a:t>РАСХОДЫ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7" name="Rectangle 4"/>
          <p:cNvSpPr>
            <a:spLocks noChangeArrowheads="1"/>
          </p:cNvSpPr>
          <p:nvPr/>
        </p:nvSpPr>
        <p:spPr bwMode="auto">
          <a:xfrm>
            <a:off x="323850" y="1106477"/>
            <a:ext cx="864076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          </a:t>
            </a:r>
            <a:r>
              <a:rPr lang="ru-RU" sz="2400" b="1" dirty="0">
                <a:latin typeface="Georgia" pitchFamily="18" charset="0"/>
              </a:rPr>
              <a:t>Бюджет города в 201</a:t>
            </a:r>
            <a:r>
              <a:rPr lang="ru-RU" sz="2400" b="1" dirty="0"/>
              <a:t>7</a:t>
            </a:r>
            <a:r>
              <a:rPr lang="ru-RU" sz="2400" b="1" dirty="0">
                <a:latin typeface="Georgia" pitchFamily="18" charset="0"/>
              </a:rPr>
              <a:t> году сохранил  социальную направленность. Расходы на  образование, культуру, социальную политику, физическую культуру и спорт составляют </a:t>
            </a:r>
            <a:r>
              <a:rPr lang="ru-RU" sz="2400" b="1" dirty="0"/>
              <a:t> </a:t>
            </a:r>
          </a:p>
          <a:p>
            <a:pPr algn="ctr"/>
            <a:r>
              <a:rPr lang="ru-RU" sz="2400" b="1" dirty="0">
                <a:latin typeface="Georgia" pitchFamily="18" charset="0"/>
              </a:rPr>
              <a:t>942 270,6 тыс. руб. или 79,6 %  к общей сумме расходов бюджета.</a:t>
            </a:r>
          </a:p>
          <a:p>
            <a:pPr algn="just"/>
            <a:endParaRPr lang="ru-RU" sz="2400" b="1" dirty="0"/>
          </a:p>
          <a:p>
            <a:pPr algn="just"/>
            <a:endParaRPr lang="ru-RU" sz="2400" b="1" dirty="0"/>
          </a:p>
          <a:p>
            <a:pPr algn="just"/>
            <a:r>
              <a:rPr lang="ru-RU" sz="2400" b="1" dirty="0"/>
              <a:t>       </a:t>
            </a:r>
          </a:p>
        </p:txBody>
      </p:sp>
      <p:pic>
        <p:nvPicPr>
          <p:cNvPr id="84998" name="Рисунок 3" descr="1410339261_allday_1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787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967868"/>
              </p:ext>
            </p:extLst>
          </p:nvPr>
        </p:nvGraphicFramePr>
        <p:xfrm>
          <a:off x="1454150" y="2255838"/>
          <a:ext cx="7253288" cy="4813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72375" y="928688"/>
            <a:ext cx="708025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200" b="1" dirty="0">
                <a:solidFill>
                  <a:schemeClr val="bg1"/>
                </a:solidFill>
                <a:latin typeface="+mn-lt"/>
              </a:rPr>
              <a:t>64,9 %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214313"/>
            <a:ext cx="75260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+mn-lt"/>
              </a:rPr>
              <a:t>Структура расходов бюджета ГО </a:t>
            </a:r>
            <a:r>
              <a:rPr lang="ru-RU" sz="2000" b="1" dirty="0" smtClean="0">
                <a:latin typeface="+mn-lt"/>
              </a:rPr>
              <a:t>Красноуфимск</a:t>
            </a:r>
            <a:r>
              <a:rPr lang="en-US" sz="2000" b="1" dirty="0" smtClean="0">
                <a:latin typeface="+mn-lt"/>
              </a:rPr>
              <a:t>        </a:t>
            </a:r>
            <a:r>
              <a:rPr lang="ru-RU" sz="2000" b="1" dirty="0" smtClean="0">
                <a:latin typeface="+mn-lt"/>
              </a:rPr>
              <a:t> </a:t>
            </a:r>
            <a:r>
              <a:rPr lang="ru-RU" sz="2000" b="1" dirty="0">
                <a:latin typeface="+mn-lt"/>
              </a:rPr>
              <a:t>за </a:t>
            </a:r>
            <a:r>
              <a:rPr lang="ru-RU" sz="2000" b="1" dirty="0" smtClean="0">
                <a:latin typeface="+mn-lt"/>
              </a:rPr>
              <a:t>2017 </a:t>
            </a:r>
            <a:r>
              <a:rPr lang="ru-RU" sz="2000" b="1" dirty="0">
                <a:latin typeface="+mn-lt"/>
              </a:rPr>
              <a:t>год</a:t>
            </a:r>
          </a:p>
        </p:txBody>
      </p:sp>
      <p:graphicFrame>
        <p:nvGraphicFramePr>
          <p:cNvPr id="82958" name="Object 14"/>
          <p:cNvGraphicFramePr>
            <a:graphicFrameLocks/>
          </p:cNvGraphicFramePr>
          <p:nvPr>
            <p:extLst/>
          </p:nvPr>
        </p:nvGraphicFramePr>
        <p:xfrm>
          <a:off x="118269" y="1235689"/>
          <a:ext cx="8907462" cy="520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82" name="Лист" r:id="rId3" imgW="8753319" imgH="4095608" progId="Excel.Sheet.8">
                  <p:embed/>
                </p:oleObj>
              </mc:Choice>
              <mc:Fallback>
                <p:oleObj name="Лист" r:id="rId3" imgW="8753319" imgH="4095608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269" y="1235689"/>
                        <a:ext cx="8907462" cy="52006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107" y="187656"/>
            <a:ext cx="786452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54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925" name="Group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312820"/>
              </p:ext>
            </p:extLst>
          </p:nvPr>
        </p:nvGraphicFramePr>
        <p:xfrm>
          <a:off x="179513" y="717550"/>
          <a:ext cx="8750176" cy="6050206"/>
        </p:xfrm>
        <a:graphic>
          <a:graphicData uri="http://schemas.openxmlformats.org/drawingml/2006/table">
            <a:tbl>
              <a:tblPr/>
              <a:tblGrid>
                <a:gridCol w="5360080"/>
                <a:gridCol w="1522117"/>
                <a:gridCol w="1867979"/>
              </a:tblGrid>
              <a:tr h="996938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Наименование раздела расходов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8A1A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2016 год, 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тыс. руб.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факт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8A1AD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2017 год,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 тыс. руб.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8A1AD"/>
                    </a:solidFill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Всего расходы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CEC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1 343 482,0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1 183 084,0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ОБЩЕГОСУДАРСТВЕННЫЕ ВОПРОСЫ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CEC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86 103,6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86 331,7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CEC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3 670,4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5 190,5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CEC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83 975,8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84 476,2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CEC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101 474,7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61 640,2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CEC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689 908,2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708 920,4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КУЛЬТУРА, КИНЕМАТОГРАФИЯ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CEC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76 445,9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92 785,2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CEC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99 667,6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93 829,3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392113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CEC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194 890,5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46 735,8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СРЕДСТВА МАССОВОЙ ИНФОРМАЦИИ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CEC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981,9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1 104,8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ОБСЛУЖИВАНИЕ  МУНИЦИПАЛЬНОГО ДОЛГА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CEC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6 363,4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2 069,9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71813" y="214313"/>
            <a:ext cx="311943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+mj-lt"/>
                <a:cs typeface="+mn-cs"/>
              </a:rPr>
              <a:t>Расходы по разделам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71451"/>
            <a:ext cx="786452" cy="993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3"/>
          <p:cNvSpPr>
            <a:spLocks noChangeArrowheads="1"/>
          </p:cNvSpPr>
          <p:nvPr/>
        </p:nvSpPr>
        <p:spPr bwMode="auto">
          <a:xfrm>
            <a:off x="250825" y="1760538"/>
            <a:ext cx="8893175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ru-RU" sz="2000" b="1" i="1" dirty="0">
                <a:solidFill>
                  <a:schemeClr val="bg1"/>
                </a:solidFill>
                <a:latin typeface="Georgia" pitchFamily="18" charset="0"/>
              </a:rPr>
              <a:t>Основные направления расходов:</a:t>
            </a:r>
          </a:p>
          <a:p>
            <a:pPr>
              <a:tabLst>
                <a:tab pos="457200" algn="l"/>
              </a:tabLst>
            </a:pPr>
            <a:endParaRPr lang="ru-RU" sz="2000" b="1" i="1" dirty="0">
              <a:latin typeface="Georgia" pitchFamily="18" charset="0"/>
            </a:endParaRP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 Содержание органов местного самоуправления</a:t>
            </a:r>
            <a:r>
              <a:rPr lang="ru-RU" sz="2000" dirty="0">
                <a:latin typeface="Georgia" pitchFamily="18" charset="0"/>
              </a:rPr>
              <a:t> – </a:t>
            </a:r>
            <a:r>
              <a:rPr lang="ru-RU" sz="2000" b="1" dirty="0">
                <a:latin typeface="Georgia" pitchFamily="18" charset="0"/>
              </a:rPr>
              <a:t>56 141,2</a:t>
            </a:r>
            <a:r>
              <a:rPr lang="en-US" sz="2000" b="1" dirty="0">
                <a:latin typeface="Georgia" pitchFamily="18" charset="0"/>
              </a:rPr>
              <a:t> </a:t>
            </a:r>
            <a:r>
              <a:rPr lang="ru-RU" sz="2000" b="1" dirty="0">
                <a:latin typeface="Georgia" pitchFamily="18" charset="0"/>
              </a:rPr>
              <a:t>тыс. руб.</a:t>
            </a: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 Исполнение муниципальных гарантий  - 15 250,0 тыс. руб.</a:t>
            </a: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 Расходы, связанные с  муниципальной собственностью – </a:t>
            </a:r>
          </a:p>
          <a:p>
            <a:pPr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1 646</a:t>
            </a:r>
            <a:r>
              <a:rPr lang="ru-RU" sz="2000" b="1" dirty="0"/>
              <a:t>,1</a:t>
            </a:r>
            <a:r>
              <a:rPr lang="ru-RU" sz="2000" b="1" dirty="0">
                <a:latin typeface="Georgia" pitchFamily="18" charset="0"/>
              </a:rPr>
              <a:t> тыс. руб.</a:t>
            </a: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Расходы на приобретение 4 домов и 4 земельных участков под строительство школы №3 – 5 297,2 тыс. руб.</a:t>
            </a: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Расходы на обеспечение служебными помещениями специалистов  с высшим медицинским образованием– 1 800,0 тыс. руб.</a:t>
            </a:r>
          </a:p>
          <a:p>
            <a:pPr>
              <a:buFont typeface="Arial" charset="0"/>
              <a:buNone/>
              <a:tabLst>
                <a:tab pos="457200" algn="l"/>
              </a:tabLst>
            </a:pPr>
            <a:endParaRPr lang="ru-RU" sz="2000" b="1" dirty="0">
              <a:latin typeface="Georgia" pitchFamily="18" charset="0"/>
            </a:endParaRPr>
          </a:p>
          <a:p>
            <a:pPr>
              <a:buFont typeface="Arial" charset="0"/>
              <a:buNone/>
              <a:tabLst>
                <a:tab pos="457200" algn="l"/>
              </a:tabLst>
            </a:pPr>
            <a:endParaRPr lang="ru-RU" sz="2000" b="1" dirty="0">
              <a:latin typeface="Georgia" pitchFamily="18" charset="0"/>
            </a:endParaRPr>
          </a:p>
        </p:txBody>
      </p:sp>
      <p:sp>
        <p:nvSpPr>
          <p:cNvPr id="94210" name="Прямоугольник 5"/>
          <p:cNvSpPr>
            <a:spLocks noChangeArrowheads="1"/>
          </p:cNvSpPr>
          <p:nvPr/>
        </p:nvSpPr>
        <p:spPr bwMode="auto">
          <a:xfrm>
            <a:off x="467544" y="332656"/>
            <a:ext cx="84969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Раздел </a:t>
            </a:r>
            <a:r>
              <a:rPr lang="ru-RU" b="1" dirty="0">
                <a:latin typeface="Georgia" pitchFamily="18" charset="0"/>
              </a:rPr>
              <a:t>ОБЩЕГОСУДАРСТВЕННЫЕ ВОПРОСЫ </a:t>
            </a:r>
            <a:r>
              <a:rPr lang="ru-RU" sz="2000" b="1" dirty="0" smtClean="0">
                <a:latin typeface="Georgia" pitchFamily="18" charset="0"/>
              </a:rPr>
              <a:t>факт 2017 год  </a:t>
            </a:r>
            <a:endParaRPr lang="ru-RU" sz="2000" b="1" dirty="0">
              <a:latin typeface="Georgia" pitchFamily="18" charset="0"/>
            </a:endParaRPr>
          </a:p>
          <a:p>
            <a:pPr algn="r"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86 331,7 тыс. руб. (факт 2016 год 86 103,6 тыс. руб.)</a:t>
            </a:r>
          </a:p>
        </p:txBody>
      </p:sp>
      <p:pic>
        <p:nvPicPr>
          <p:cNvPr id="94211" name="Рисунок 6" descr="1410339261_allday_1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526" y="222251"/>
            <a:ext cx="787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9455" y="4907703"/>
            <a:ext cx="2994545" cy="1950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3"/>
          <p:cNvSpPr>
            <a:spLocks noChangeArrowheads="1"/>
          </p:cNvSpPr>
          <p:nvPr/>
        </p:nvSpPr>
        <p:spPr bwMode="auto">
          <a:xfrm>
            <a:off x="214313" y="1263522"/>
            <a:ext cx="8643937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ru-RU" sz="2000" b="1" i="1" dirty="0">
                <a:solidFill>
                  <a:schemeClr val="bg1"/>
                </a:solidFill>
                <a:latin typeface="Georgia" pitchFamily="18" charset="0"/>
              </a:rPr>
              <a:t>Основные направления расходов:</a:t>
            </a:r>
            <a:r>
              <a:rPr lang="ru-RU" sz="2000" i="1" dirty="0">
                <a:solidFill>
                  <a:schemeClr val="bg1"/>
                </a:solidFill>
                <a:latin typeface="Georgia" pitchFamily="18" charset="0"/>
              </a:rPr>
              <a:t> </a:t>
            </a:r>
          </a:p>
          <a:p>
            <a:pPr>
              <a:tabLst>
                <a:tab pos="457200" algn="l"/>
              </a:tabLst>
            </a:pPr>
            <a:endParaRPr lang="ru-RU" sz="2000" i="1" dirty="0">
              <a:latin typeface="Georgia" pitchFamily="18" charset="0"/>
            </a:endParaRP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 Содержание отдела Единая Диспетчерская Служба –  </a:t>
            </a:r>
            <a:r>
              <a:rPr lang="ru-RU" sz="2000" b="1" dirty="0" smtClean="0">
                <a:latin typeface="Georgia" pitchFamily="18" charset="0"/>
              </a:rPr>
              <a:t>              </a:t>
            </a:r>
            <a:r>
              <a:rPr lang="ru-RU" sz="2000" b="1" dirty="0">
                <a:latin typeface="Georgia" pitchFamily="18" charset="0"/>
              </a:rPr>
              <a:t>3 170</a:t>
            </a:r>
            <a:r>
              <a:rPr lang="ru-RU" sz="2000" b="1" dirty="0"/>
              <a:t>,7</a:t>
            </a:r>
            <a:r>
              <a:rPr lang="ru-RU" sz="2000" b="1" dirty="0">
                <a:latin typeface="Georgia" pitchFamily="18" charset="0"/>
              </a:rPr>
              <a:t> тыс. руб.</a:t>
            </a:r>
          </a:p>
          <a:p>
            <a:pPr>
              <a:buFont typeface="Arial" charset="0"/>
              <a:buNone/>
              <a:tabLst>
                <a:tab pos="457200" algn="l"/>
              </a:tabLst>
            </a:pPr>
            <a:endParaRPr lang="ru-RU" sz="2000" b="1" dirty="0">
              <a:latin typeface="Georgia" pitchFamily="18" charset="0"/>
            </a:endParaRP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 Мероприятия по предупреждению и ликвидации последствий чрезвычайных ситуаций и стихийных бедствий – 181,9 тыс. руб.</a:t>
            </a: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endParaRPr lang="ru-RU" sz="2000" b="1" dirty="0">
              <a:latin typeface="Georgia" pitchFamily="18" charset="0"/>
            </a:endParaRP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 Обеспечение первичных мер пожарной безопасности – 537,1 тыс. руб.</a:t>
            </a: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endParaRPr lang="ru-RU" sz="2000" b="1" dirty="0">
              <a:latin typeface="Georgia" pitchFamily="18" charset="0"/>
            </a:endParaRP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 Мероприятия по предупреждению экстремизма и гармонизации межнациональных отношений – 1 201,2 тыс. руб.</a:t>
            </a:r>
          </a:p>
          <a:p>
            <a:pPr>
              <a:buFont typeface="Arial" charset="0"/>
              <a:buNone/>
              <a:tabLst>
                <a:tab pos="457200" algn="l"/>
              </a:tabLst>
            </a:pPr>
            <a:endParaRPr lang="ru-RU" sz="2000" b="1" dirty="0">
              <a:latin typeface="Georgia" pitchFamily="18" charset="0"/>
            </a:endParaRPr>
          </a:p>
        </p:txBody>
      </p:sp>
      <p:pic>
        <p:nvPicPr>
          <p:cNvPr id="95234" name="Рисунок 5" descr="1410339261_allday_1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88640"/>
            <a:ext cx="787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5" name="Прямоугольник 6"/>
          <p:cNvSpPr>
            <a:spLocks noChangeArrowheads="1"/>
          </p:cNvSpPr>
          <p:nvPr/>
        </p:nvSpPr>
        <p:spPr bwMode="auto">
          <a:xfrm>
            <a:off x="755576" y="285750"/>
            <a:ext cx="831698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Раздел </a:t>
            </a:r>
            <a:r>
              <a:rPr lang="ru-RU" b="1" dirty="0">
                <a:latin typeface="Georgia" pitchFamily="18" charset="0"/>
              </a:rPr>
              <a:t>НАЦИОНАЛЬНАЯ БЕЗОПАСНОСТЬ И ПРАВООХРАНИТЕЛЬНАЯ ДЕЯТЕЛЬНОСТЬ  </a:t>
            </a:r>
          </a:p>
          <a:p>
            <a:pPr algn="r">
              <a:tabLst>
                <a:tab pos="457200" algn="l"/>
              </a:tabLst>
            </a:pPr>
            <a:r>
              <a:rPr lang="ru-RU" sz="2000" b="1" dirty="0" smtClean="0">
                <a:latin typeface="Georgia" pitchFamily="18" charset="0"/>
              </a:rPr>
              <a:t>факт 2017г. </a:t>
            </a:r>
            <a:r>
              <a:rPr lang="ru-RU" sz="2000" b="1" dirty="0">
                <a:latin typeface="Georgia" pitchFamily="18" charset="0"/>
              </a:rPr>
              <a:t>5 190,5 тыс. руб. (факт в 2016 г. 3 670,4 тыс. руб.)</a:t>
            </a:r>
            <a:endParaRPr lang="ru-RU" sz="20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Прямоугольник 2"/>
          <p:cNvSpPr>
            <a:spLocks noChangeArrowheads="1"/>
          </p:cNvSpPr>
          <p:nvPr/>
        </p:nvSpPr>
        <p:spPr bwMode="auto">
          <a:xfrm>
            <a:off x="0" y="1484313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6258" name="Rectangle 1"/>
          <p:cNvSpPr>
            <a:spLocks noChangeArrowheads="1"/>
          </p:cNvSpPr>
          <p:nvPr/>
        </p:nvSpPr>
        <p:spPr bwMode="auto">
          <a:xfrm>
            <a:off x="323528" y="3542596"/>
            <a:ext cx="8146069" cy="646331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Капитальный ремонт автомобильной дороги ул. Ухтомского –     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340,4 тыс. руб.</a:t>
            </a:r>
          </a:p>
        </p:txBody>
      </p:sp>
      <p:sp>
        <p:nvSpPr>
          <p:cNvPr id="96259" name="Rectangle 7"/>
          <p:cNvSpPr>
            <a:spLocks noChangeArrowheads="1"/>
          </p:cNvSpPr>
          <p:nvPr/>
        </p:nvSpPr>
        <p:spPr bwMode="auto">
          <a:xfrm>
            <a:off x="252413" y="3773072"/>
            <a:ext cx="8640067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tabLst>
                <a:tab pos="457200" algn="l"/>
              </a:tabLst>
            </a:pPr>
            <a:endParaRPr lang="ru-RU" b="1" i="1" dirty="0" smtClean="0">
              <a:solidFill>
                <a:schemeClr val="bg1"/>
              </a:solidFill>
              <a:latin typeface="Georgia" pitchFamily="18" charset="0"/>
            </a:endParaRPr>
          </a:p>
          <a:p>
            <a:pPr>
              <a:buFont typeface="Arial" charset="0"/>
              <a:buNone/>
              <a:tabLst>
                <a:tab pos="457200" algn="l"/>
              </a:tabLst>
            </a:pPr>
            <a:endParaRPr lang="ru-RU" sz="2000" b="1" dirty="0">
              <a:latin typeface="Georgia" pitchFamily="18" charset="0"/>
            </a:endParaRPr>
          </a:p>
        </p:txBody>
      </p:sp>
      <p:sp>
        <p:nvSpPr>
          <p:cNvPr id="96260" name="Прямоугольник 7"/>
          <p:cNvSpPr>
            <a:spLocks noChangeArrowheads="1"/>
          </p:cNvSpPr>
          <p:nvPr/>
        </p:nvSpPr>
        <p:spPr bwMode="auto">
          <a:xfrm>
            <a:off x="1403647" y="142875"/>
            <a:ext cx="774035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Раздел  НАЦИОНАЛЬНАЯ </a:t>
            </a:r>
            <a:r>
              <a:rPr lang="ru-RU" sz="2000" b="1" dirty="0" smtClean="0">
                <a:latin typeface="Georgia" pitchFamily="18" charset="0"/>
              </a:rPr>
              <a:t>ЭКОНОМИКА                       факт  2017 г. 84 </a:t>
            </a:r>
            <a:r>
              <a:rPr lang="ru-RU" sz="2000" b="1" dirty="0">
                <a:latin typeface="Georgia" pitchFamily="18" charset="0"/>
              </a:rPr>
              <a:t>476,2 тыс. руб. (факт в  2016 г. 83 975,8 тыс.  руб.)</a:t>
            </a:r>
          </a:p>
        </p:txBody>
      </p:sp>
      <p:pic>
        <p:nvPicPr>
          <p:cNvPr id="96261" name="Рисунок 8" descr="1410339261_allday_1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150724"/>
            <a:ext cx="787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32693" y="1703184"/>
            <a:ext cx="85235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/>
              <a:t>Дорожный фонд </a:t>
            </a:r>
            <a:r>
              <a:rPr lang="ru-RU" sz="2000" b="1" u="sng" dirty="0" smtClean="0"/>
              <a:t>факт 2017 г.  </a:t>
            </a:r>
            <a:r>
              <a:rPr lang="ru-RU" sz="2000" b="1" u="sng" dirty="0"/>
              <a:t>83 214,2 тыс. руб. (факт 2016 г. </a:t>
            </a:r>
            <a:r>
              <a:rPr lang="ru-RU" sz="2000" b="1" u="sng" dirty="0" smtClean="0"/>
              <a:t>      82 </a:t>
            </a:r>
            <a:r>
              <a:rPr lang="ru-RU" sz="2000" b="1" u="sng" dirty="0"/>
              <a:t>610,8 тыс. руб.)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7044" y="2397415"/>
            <a:ext cx="8519165" cy="64633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Обеспечение безопасности дорожного движения вблизи образовательных учреждений – 26 438,2 тыс. руб.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2693" y="3096677"/>
            <a:ext cx="8136904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Содержание дорог - 30 057,9 тыс. руб. 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546" y="4145980"/>
            <a:ext cx="2979488" cy="23740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5034" y="4183793"/>
            <a:ext cx="2773920" cy="334530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8313" y="4183792"/>
            <a:ext cx="3106065" cy="334624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32693" y="1300730"/>
            <a:ext cx="5071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Основные направления расходов: </a:t>
            </a:r>
          </a:p>
        </p:txBody>
      </p:sp>
    </p:spTree>
    <p:extLst>
      <p:ext uri="{BB962C8B-B14F-4D97-AF65-F5344CB8AC3E}">
        <p14:creationId xmlns:p14="http://schemas.microsoft.com/office/powerpoint/2010/main" val="415571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Прямоугольник 2"/>
          <p:cNvSpPr>
            <a:spLocks noChangeArrowheads="1"/>
          </p:cNvSpPr>
          <p:nvPr/>
        </p:nvSpPr>
        <p:spPr bwMode="auto">
          <a:xfrm>
            <a:off x="0" y="1484313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6258" name="Rectangle 1"/>
          <p:cNvSpPr>
            <a:spLocks noChangeArrowheads="1"/>
          </p:cNvSpPr>
          <p:nvPr/>
        </p:nvSpPr>
        <p:spPr bwMode="auto">
          <a:xfrm>
            <a:off x="0" y="3736975"/>
            <a:ext cx="4356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i="1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96259" name="Rectangle 7"/>
          <p:cNvSpPr>
            <a:spLocks noChangeArrowheads="1"/>
          </p:cNvSpPr>
          <p:nvPr/>
        </p:nvSpPr>
        <p:spPr bwMode="auto">
          <a:xfrm>
            <a:off x="252413" y="1033861"/>
            <a:ext cx="8640067" cy="615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tabLst>
                <a:tab pos="457200" algn="l"/>
              </a:tabLst>
            </a:pPr>
            <a:endParaRPr lang="ru-RU" b="1" i="1" dirty="0" smtClean="0">
              <a:solidFill>
                <a:schemeClr val="bg1"/>
              </a:solidFill>
              <a:latin typeface="Georgia" pitchFamily="18" charset="0"/>
            </a:endParaRPr>
          </a:p>
          <a:p>
            <a:pPr>
              <a:tabLst>
                <a:tab pos="457200" algn="l"/>
              </a:tabLst>
            </a:pPr>
            <a:r>
              <a:rPr lang="ru-RU" b="1" i="1" dirty="0" smtClean="0">
                <a:solidFill>
                  <a:schemeClr val="bg1"/>
                </a:solidFill>
                <a:latin typeface="Georgia" pitchFamily="18" charset="0"/>
              </a:rPr>
              <a:t>Основные </a:t>
            </a:r>
            <a:r>
              <a:rPr lang="ru-RU" b="1" i="1" dirty="0">
                <a:solidFill>
                  <a:schemeClr val="bg1"/>
                </a:solidFill>
                <a:latin typeface="Georgia" pitchFamily="18" charset="0"/>
              </a:rPr>
              <a:t>направления расходов:</a:t>
            </a:r>
            <a:r>
              <a:rPr lang="ru-RU" i="1" dirty="0">
                <a:solidFill>
                  <a:schemeClr val="bg1"/>
                </a:solidFill>
                <a:latin typeface="Georgia" pitchFamily="18" charset="0"/>
              </a:rPr>
              <a:t> </a:t>
            </a:r>
          </a:p>
          <a:p>
            <a:pPr>
              <a:tabLst>
                <a:tab pos="457200" algn="l"/>
              </a:tabLst>
            </a:pPr>
            <a:endParaRPr lang="ru-RU" i="1" dirty="0">
              <a:solidFill>
                <a:schemeClr val="bg1"/>
              </a:solidFill>
              <a:latin typeface="Georgia" pitchFamily="18" charset="0"/>
            </a:endParaRP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Мероприятия в области охраны и использования лесов –  28,0 тыс. руб.</a:t>
            </a:r>
            <a:endParaRPr lang="ru-RU" sz="2000" b="1" dirty="0"/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endParaRPr lang="ru-RU" sz="2000" b="1" dirty="0"/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 Предоставление субсидий индивидуальным предпринимателям, осуществляющим пассажирские перевозки по  двум социально значимым маршрутам –       346,6 тыс. руб.</a:t>
            </a:r>
            <a:endParaRPr lang="ru-RU" sz="2000" b="1" dirty="0"/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endParaRPr lang="ru-RU" sz="2000" b="1" dirty="0"/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 Поддержка малого и среднего предпринимательства –      438,0 тыс. руб.</a:t>
            </a:r>
            <a:endParaRPr lang="ru-RU" sz="2000" b="1" dirty="0"/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endParaRPr lang="ru-RU" sz="2000" b="1" dirty="0"/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 Поддержка 7 садоводческих товариществ – 179,1 тыс. руб.</a:t>
            </a:r>
            <a:endParaRPr lang="ru-RU" sz="2000" b="1" dirty="0"/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endParaRPr lang="ru-RU" sz="2000" b="1" dirty="0"/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На капитальный ремонт водозащитных дамб на р. Уфа – 187,8тыс. руб.</a:t>
            </a:r>
          </a:p>
          <a:p>
            <a:pPr>
              <a:buFont typeface="Arial" charset="0"/>
              <a:buChar char="•"/>
              <a:tabLst>
                <a:tab pos="457200" algn="l"/>
              </a:tabLst>
            </a:pPr>
            <a:endParaRPr lang="ru-RU" sz="2000" b="1" dirty="0">
              <a:latin typeface="Georgia" pitchFamily="18" charset="0"/>
            </a:endParaRPr>
          </a:p>
          <a:p>
            <a:pPr>
              <a:buFont typeface="Arial" charset="0"/>
              <a:buNone/>
              <a:tabLst>
                <a:tab pos="457200" algn="l"/>
              </a:tabLst>
            </a:pPr>
            <a:endParaRPr lang="ru-RU" sz="2000" b="1" dirty="0">
              <a:latin typeface="Georgia" pitchFamily="18" charset="0"/>
            </a:endParaRPr>
          </a:p>
        </p:txBody>
      </p:sp>
      <p:sp>
        <p:nvSpPr>
          <p:cNvPr id="96260" name="Прямоугольник 7"/>
          <p:cNvSpPr>
            <a:spLocks noChangeArrowheads="1"/>
          </p:cNvSpPr>
          <p:nvPr/>
        </p:nvSpPr>
        <p:spPr bwMode="auto">
          <a:xfrm>
            <a:off x="528920" y="181089"/>
            <a:ext cx="864095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tabLst>
                <a:tab pos="457200" algn="l"/>
              </a:tabLst>
            </a:pPr>
            <a:r>
              <a:rPr lang="ru-RU" sz="2000" b="1" dirty="0">
                <a:latin typeface="Georgia" pitchFamily="18" charset="0"/>
              </a:rPr>
              <a:t>Раздел  </a:t>
            </a:r>
            <a:r>
              <a:rPr lang="ru-RU" b="1" dirty="0">
                <a:latin typeface="Georgia" pitchFamily="18" charset="0"/>
              </a:rPr>
              <a:t>НАЦИОНАЛЬНАЯ </a:t>
            </a:r>
            <a:r>
              <a:rPr lang="ru-RU" b="1" dirty="0" smtClean="0">
                <a:latin typeface="Georgia" pitchFamily="18" charset="0"/>
              </a:rPr>
              <a:t>ЭКОНОМИКА  </a:t>
            </a:r>
          </a:p>
          <a:p>
            <a:pPr algn="r">
              <a:tabLst>
                <a:tab pos="457200" algn="l"/>
              </a:tabLst>
            </a:pPr>
            <a:r>
              <a:rPr lang="ru-RU" b="1" dirty="0" smtClean="0">
                <a:latin typeface="Georgia" pitchFamily="18" charset="0"/>
              </a:rPr>
              <a:t> </a:t>
            </a:r>
            <a:endParaRPr lang="ru-RU" sz="2000" b="1" dirty="0">
              <a:latin typeface="Georgia" pitchFamily="18" charset="0"/>
            </a:endParaRPr>
          </a:p>
        </p:txBody>
      </p:sp>
      <p:pic>
        <p:nvPicPr>
          <p:cNvPr id="96261" name="Рисунок 8" descr="1410339261_allday_1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150724"/>
            <a:ext cx="787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extBox 2"/>
          <p:cNvSpPr txBox="1">
            <a:spLocks noChangeArrowheads="1"/>
          </p:cNvSpPr>
          <p:nvPr/>
        </p:nvSpPr>
        <p:spPr bwMode="auto">
          <a:xfrm>
            <a:off x="1143000" y="285750"/>
            <a:ext cx="77866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000" b="1" dirty="0">
                <a:latin typeface="Georgia" pitchFamily="18" charset="0"/>
                <a:cs typeface="Times New Roman" pitchFamily="18" charset="0"/>
              </a:rPr>
              <a:t>Жилищное хозяйство </a:t>
            </a:r>
          </a:p>
          <a:p>
            <a:pPr algn="r"/>
            <a:r>
              <a:rPr lang="ru-RU" sz="2000" b="1" dirty="0" smtClean="0">
                <a:latin typeface="Georgia" pitchFamily="18" charset="0"/>
                <a:cs typeface="Times New Roman" pitchFamily="18" charset="0"/>
              </a:rPr>
              <a:t>факт 2017 г. </a:t>
            </a:r>
            <a:r>
              <a:rPr lang="ru-RU" sz="2000" b="1" dirty="0">
                <a:latin typeface="Georgia" pitchFamily="18" charset="0"/>
                <a:cs typeface="Times New Roman" pitchFamily="18" charset="0"/>
              </a:rPr>
              <a:t>3 126,2 </a:t>
            </a:r>
            <a:r>
              <a:rPr lang="ru-RU" sz="2000" b="1" dirty="0" err="1">
                <a:latin typeface="Georgia" pitchFamily="18" charset="0"/>
                <a:cs typeface="Times New Roman" pitchFamily="18" charset="0"/>
              </a:rPr>
              <a:t>тыс.руб</a:t>
            </a:r>
            <a:r>
              <a:rPr lang="ru-RU" sz="2000" b="1" dirty="0">
                <a:latin typeface="Georgia" pitchFamily="18" charset="0"/>
                <a:cs typeface="Times New Roman" pitchFamily="18" charset="0"/>
              </a:rPr>
              <a:t>. (факт 2016 г. 51 906,3 тыс. руб.)</a:t>
            </a:r>
          </a:p>
        </p:txBody>
      </p:sp>
      <p:sp>
        <p:nvSpPr>
          <p:cNvPr id="98306" name="TextBox 4"/>
          <p:cNvSpPr txBox="1">
            <a:spLocks noChangeArrowheads="1"/>
          </p:cNvSpPr>
          <p:nvPr/>
        </p:nvSpPr>
        <p:spPr bwMode="auto">
          <a:xfrm>
            <a:off x="539750" y="1700213"/>
            <a:ext cx="8181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Georgia" pitchFamily="18" charset="0"/>
                <a:cs typeface="Times New Roman" pitchFamily="18" charset="0"/>
              </a:rPr>
              <a:t>Взносы на капремонт общего имущества в многоквартирных домах –          2 142,0 тыс. руб.</a:t>
            </a:r>
          </a:p>
        </p:txBody>
      </p:sp>
      <p:pic>
        <p:nvPicPr>
          <p:cNvPr id="41990" name="Picture 2" descr="Новос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6" y="3645024"/>
            <a:ext cx="3529013" cy="25920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8309" name="Рисунок 9" descr="1410339261_allday_1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050" y="141287"/>
            <a:ext cx="787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10" name="TextBox 4"/>
          <p:cNvSpPr txBox="1">
            <a:spLocks noChangeArrowheads="1"/>
          </p:cNvSpPr>
          <p:nvPr/>
        </p:nvSpPr>
        <p:spPr bwMode="auto">
          <a:xfrm>
            <a:off x="539750" y="2349500"/>
            <a:ext cx="8181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Georgia" pitchFamily="18" charset="0"/>
                <a:cs typeface="Times New Roman" pitchFamily="18" charset="0"/>
              </a:rPr>
              <a:t>Капитальный ремонт и ремонт муниципального жилья – 669,7 тыс. руб.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3789040"/>
            <a:ext cx="3680692" cy="38147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Основные понятия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1800" b="1" dirty="0"/>
              <a:t>Бюджет</a:t>
            </a:r>
            <a:r>
              <a:rPr lang="ru-RU" sz="1800" dirty="0"/>
              <a:t> 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</a:p>
          <a:p>
            <a:r>
              <a:rPr lang="ru-RU" sz="1800" b="1" dirty="0"/>
              <a:t>Доходы бюджета </a:t>
            </a:r>
            <a:r>
              <a:rPr lang="ru-RU" sz="1800" dirty="0"/>
              <a:t>- поступающие в бюджет денежные средства, за исключением средств, являющихся источниками финансирования дефицита бюджета</a:t>
            </a:r>
          </a:p>
          <a:p>
            <a:r>
              <a:rPr lang="ru-RU" sz="1800" b="1" dirty="0"/>
              <a:t>Расходы бюджета </a:t>
            </a:r>
            <a:r>
              <a:rPr lang="ru-RU" sz="1800" dirty="0"/>
              <a:t>- выплачиваемые из бюджета денежные средства, за исключением средств, являющихся источниками финансирования дефицита бюджета</a:t>
            </a:r>
          </a:p>
          <a:p>
            <a:r>
              <a:rPr lang="ru-RU" sz="1800" b="1" dirty="0"/>
              <a:t>Дефицит бюджета </a:t>
            </a:r>
            <a:r>
              <a:rPr lang="ru-RU" sz="1800" dirty="0"/>
              <a:t>- превышение расходов бюджета над его доходами</a:t>
            </a:r>
          </a:p>
          <a:p>
            <a:r>
              <a:rPr lang="ru-RU" sz="1800" b="1" dirty="0"/>
              <a:t>Профицит бюджета </a:t>
            </a:r>
            <a:r>
              <a:rPr lang="ru-RU" sz="1800" dirty="0"/>
              <a:t>- превышение доходов бюджета над его расходами</a:t>
            </a:r>
          </a:p>
          <a:p>
            <a:r>
              <a:rPr lang="ru-RU" sz="1800" b="1" dirty="0"/>
              <a:t>Муниципальная программа </a:t>
            </a:r>
            <a:r>
              <a:rPr lang="ru-RU" sz="1800" dirty="0"/>
              <a:t>- это совокупность взаимосвязанных по срокам, исполнителям, ресурсам мероприятий производственно-технологического, социального, организационного характера, направленных на достижение единой цели, решение общей проблемы.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9599"/>
            <a:ext cx="786452" cy="98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6423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extBox 2"/>
          <p:cNvSpPr txBox="1">
            <a:spLocks noChangeArrowheads="1"/>
          </p:cNvSpPr>
          <p:nvPr/>
        </p:nvSpPr>
        <p:spPr bwMode="auto">
          <a:xfrm>
            <a:off x="1357313" y="227013"/>
            <a:ext cx="75247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000" b="1" dirty="0">
                <a:latin typeface="Georgia" pitchFamily="18" charset="0"/>
                <a:cs typeface="Times New Roman" pitchFamily="18" charset="0"/>
              </a:rPr>
              <a:t>Коммунальное хозяйство </a:t>
            </a:r>
          </a:p>
          <a:p>
            <a:pPr algn="r"/>
            <a:r>
              <a:rPr lang="ru-RU" sz="2000" b="1" dirty="0" smtClean="0">
                <a:latin typeface="Georgia" pitchFamily="18" charset="0"/>
                <a:cs typeface="Times New Roman" pitchFamily="18" charset="0"/>
              </a:rPr>
              <a:t>факт 2017 г. </a:t>
            </a:r>
            <a:r>
              <a:rPr lang="ru-RU" sz="2000" b="1" dirty="0">
                <a:latin typeface="Georgia" pitchFamily="18" charset="0"/>
                <a:cs typeface="Times New Roman" pitchFamily="18" charset="0"/>
              </a:rPr>
              <a:t>6 441,7 тыс. руб. (факт 2016 год 27 642,2 тыс. руб.)</a:t>
            </a:r>
          </a:p>
        </p:txBody>
      </p:sp>
      <p:sp>
        <p:nvSpPr>
          <p:cNvPr id="99330" name="TextBox 4"/>
          <p:cNvSpPr txBox="1">
            <a:spLocks noChangeArrowheads="1"/>
          </p:cNvSpPr>
          <p:nvPr/>
        </p:nvSpPr>
        <p:spPr bwMode="auto">
          <a:xfrm>
            <a:off x="395287" y="2518331"/>
            <a:ext cx="8486775" cy="1200329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/>
              <a:t>Строительство газопровода высокого и низкого давления для газоснабжения жилых домов по ул. Вокзальная, </a:t>
            </a:r>
            <a:r>
              <a:rPr lang="ru-RU" b="1" dirty="0" err="1"/>
              <a:t>ул.Вагонная</a:t>
            </a:r>
            <a:r>
              <a:rPr lang="ru-RU" b="1" dirty="0"/>
              <a:t>, ул. Казанская, ул. Майская, пер. Майский</a:t>
            </a:r>
          </a:p>
          <a:p>
            <a:r>
              <a:rPr lang="ru-RU" b="1" dirty="0"/>
              <a:t> -  1 000,0 тыс. руб.</a:t>
            </a:r>
          </a:p>
        </p:txBody>
      </p:sp>
      <p:sp>
        <p:nvSpPr>
          <p:cNvPr id="99331" name="TextBox 5"/>
          <p:cNvSpPr txBox="1">
            <a:spLocks noChangeArrowheads="1"/>
          </p:cNvSpPr>
          <p:nvPr/>
        </p:nvSpPr>
        <p:spPr bwMode="auto">
          <a:xfrm>
            <a:off x="395288" y="1557338"/>
            <a:ext cx="87487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/>
              <a:t>Газоснабжение жилых домов  по ул. Селекционная №№ 30, 30а,32,32а, 34 и ул. Загородная №№16, 18, 20, 20а – 1 881,9 тыс. руб.</a:t>
            </a:r>
          </a:p>
        </p:txBody>
      </p:sp>
      <p:pic>
        <p:nvPicPr>
          <p:cNvPr id="43014" name="Picture 2" descr="The Morning News - политэкономия на свежую голов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1291" y="3789362"/>
            <a:ext cx="3563938" cy="23749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9333" name="Рисунок 11" descr="1410339261_allday_1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84151"/>
            <a:ext cx="787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4" name="Rectangle 7"/>
          <p:cNvSpPr>
            <a:spLocks noChangeArrowheads="1"/>
          </p:cNvSpPr>
          <p:nvPr/>
        </p:nvSpPr>
        <p:spPr bwMode="auto">
          <a:xfrm>
            <a:off x="251520" y="3861048"/>
            <a:ext cx="48681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Приобретение имущества – 2 964,4 тыс. руб.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40" name="Picture 4" descr="В Киеве начинается &quot;розовое&quot; и &quot;зеленое&quot; строительств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016" y="3785490"/>
            <a:ext cx="4248597" cy="25958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79388" y="260350"/>
            <a:ext cx="8857108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2400" b="1" i="1" dirty="0">
                <a:solidFill>
                  <a:schemeClr val="tx1"/>
                </a:solidFill>
                <a:cs typeface="Times New Roman" pitchFamily="18" charset="0"/>
              </a:rPr>
              <a:t>Благоустройство</a:t>
            </a:r>
            <a:r>
              <a:rPr lang="ru-RU" sz="24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факт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2017 г.  </a:t>
            </a:r>
            <a:r>
              <a:rPr lang="en-US" b="1" dirty="0" smtClean="0">
                <a:solidFill>
                  <a:schemeClr val="tx1"/>
                </a:solidFill>
                <a:cs typeface="Times New Roman" pitchFamily="18" charset="0"/>
              </a:rPr>
              <a:t>3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en-US" b="1" dirty="0" smtClean="0">
                <a:solidFill>
                  <a:schemeClr val="tx1"/>
                </a:solidFill>
                <a:cs typeface="Times New Roman" pitchFamily="18" charset="0"/>
              </a:rPr>
              <a:t> 4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91</a:t>
            </a:r>
            <a:r>
              <a:rPr lang="ru-RU" b="1" dirty="0" smtClean="0">
                <a:solidFill>
                  <a:schemeClr val="tx1"/>
                </a:solidFill>
                <a:cs typeface="Arial" charset="0"/>
              </a:rPr>
              <a:t>,7 </a:t>
            </a:r>
            <a:r>
              <a:rPr lang="ru-RU" b="1" dirty="0">
                <a:solidFill>
                  <a:schemeClr val="tx1"/>
                </a:solidFill>
                <a:cs typeface="Arial" charset="0"/>
              </a:rPr>
              <a:t>тыс. руб</a:t>
            </a:r>
            <a:r>
              <a:rPr lang="ru-RU" b="1" dirty="0" smtClean="0">
                <a:solidFill>
                  <a:schemeClr val="tx1"/>
                </a:solidFill>
                <a:cs typeface="Arial" charset="0"/>
              </a:rPr>
              <a:t>.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  <a:cs typeface="Arial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Arial" charset="0"/>
              </a:rPr>
              <a:t>(факт 201</a:t>
            </a:r>
            <a:r>
              <a:rPr lang="ru-RU" b="1" dirty="0">
                <a:solidFill>
                  <a:schemeClr val="tx1"/>
                </a:solidFill>
                <a:latin typeface="Arial" charset="0"/>
                <a:cs typeface="Arial" charset="0"/>
              </a:rPr>
              <a:t>6</a:t>
            </a:r>
            <a:r>
              <a:rPr lang="ru-RU" b="1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Arial" charset="0"/>
              </a:rPr>
              <a:t>год  </a:t>
            </a:r>
            <a:r>
              <a:rPr lang="en-US" b="1" dirty="0">
                <a:solidFill>
                  <a:schemeClr val="tx1"/>
                </a:solidFill>
                <a:cs typeface="Arial" charset="0"/>
              </a:rPr>
              <a:t>1</a:t>
            </a:r>
            <a:r>
              <a:rPr lang="ru-RU" b="1" dirty="0">
                <a:solidFill>
                  <a:schemeClr val="tx1"/>
                </a:solidFill>
                <a:latin typeface="Arial" charset="0"/>
                <a:cs typeface="Arial" charset="0"/>
              </a:rPr>
              <a:t>3</a:t>
            </a:r>
            <a:r>
              <a:rPr lang="ru-RU" b="1" dirty="0">
                <a:solidFill>
                  <a:schemeClr val="tx1"/>
                </a:solidFill>
                <a:cs typeface="Arial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Arial" charset="0"/>
                <a:cs typeface="Arial" charset="0"/>
              </a:rPr>
              <a:t>264</a:t>
            </a:r>
            <a:r>
              <a:rPr lang="ru-RU" b="1" dirty="0">
                <a:solidFill>
                  <a:schemeClr val="tx1"/>
                </a:solidFill>
                <a:cs typeface="Arial" charset="0"/>
              </a:rPr>
              <a:t>,</a:t>
            </a:r>
            <a:r>
              <a:rPr lang="ru-RU" b="1" dirty="0">
                <a:solidFill>
                  <a:schemeClr val="tx1"/>
                </a:solidFill>
                <a:latin typeface="Arial" charset="0"/>
                <a:cs typeface="Arial" charset="0"/>
              </a:rPr>
              <a:t>6</a:t>
            </a:r>
            <a:r>
              <a:rPr lang="ru-RU" b="1" dirty="0">
                <a:solidFill>
                  <a:schemeClr val="tx1"/>
                </a:solidFill>
                <a:cs typeface="Arial" charset="0"/>
              </a:rPr>
              <a:t> тыс. руб.)</a:t>
            </a:r>
          </a:p>
          <a:p>
            <a:pPr algn="ctr"/>
            <a:endParaRPr lang="ru-RU" b="1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757" y="1368033"/>
            <a:ext cx="6347370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Уличное освещение 5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904,9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тыс. руб.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699" y="1809848"/>
            <a:ext cx="6305484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Озеленение города 1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867,9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тыс. руб.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4675" y="2287080"/>
            <a:ext cx="6323507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Содержание мест захоронения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929,4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тыс. руб.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1757" y="2759286"/>
            <a:ext cx="8216667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Формирование современной городской среды 25 815 тыс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. руб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.     ( дворовые территории, 1 этап благоустройства парка им. Блюхера)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47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0" name="Picture 48" descr="bf3cfd65-06b1-260a-2174-51d3001de38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69" y="3752605"/>
            <a:ext cx="4729571" cy="299487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116" name="Picture 44" descr="8b07d68e197daf2ec649a33eed7b1e00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69" y="1058114"/>
            <a:ext cx="4521932" cy="26682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118" name="Picture 46" descr="1605628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870869"/>
            <a:ext cx="4187022" cy="39650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250825" y="214313"/>
            <a:ext cx="8678863" cy="711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b="1" dirty="0">
                <a:latin typeface="Georgia" panose="02040502050405020303" pitchFamily="18" charset="0"/>
                <a:cs typeface="Times New Roman" panose="02020603050405020304" pitchFamily="18" charset="0"/>
              </a:rPr>
              <a:t>Образование </a:t>
            </a:r>
            <a:r>
              <a:rPr lang="ru-RU" sz="2000" b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факт 2017 г.  </a:t>
            </a:r>
            <a:r>
              <a:rPr lang="ru-RU" sz="2000" b="1" dirty="0">
                <a:latin typeface="Georgia" panose="02040502050405020303" pitchFamily="18" charset="0"/>
                <a:cs typeface="Times New Roman" panose="02020603050405020304" pitchFamily="18" charset="0"/>
              </a:rPr>
              <a:t>708 920,4 </a:t>
            </a:r>
            <a:r>
              <a:rPr lang="ru-RU" sz="2000" b="1" dirty="0">
                <a:latin typeface="Georgia" panose="02040502050405020303" pitchFamily="18" charset="0"/>
              </a:rPr>
              <a:t> тыс. руб. (факт 201</a:t>
            </a:r>
            <a:r>
              <a:rPr lang="ru-RU" sz="2000" b="1" dirty="0"/>
              <a:t>6</a:t>
            </a:r>
            <a:r>
              <a:rPr lang="ru-RU" sz="2000" b="1" dirty="0">
                <a:latin typeface="Georgia" panose="02040502050405020303" pitchFamily="18" charset="0"/>
              </a:rPr>
              <a:t> г</a:t>
            </a:r>
            <a:r>
              <a:rPr lang="ru-RU" sz="2000" b="1" dirty="0"/>
              <a:t>.</a:t>
            </a:r>
            <a:r>
              <a:rPr lang="ru-RU" sz="2000" b="1" dirty="0">
                <a:latin typeface="Georgia" panose="02040502050405020303" pitchFamily="18" charset="0"/>
              </a:rPr>
              <a:t>  689 </a:t>
            </a:r>
            <a:r>
              <a:rPr lang="ru-RU" sz="2000" b="1" dirty="0" smtClean="0">
                <a:latin typeface="Georgia" panose="02040502050405020303" pitchFamily="18" charset="0"/>
              </a:rPr>
              <a:t>908,2</a:t>
            </a:r>
            <a:r>
              <a:rPr lang="ru-RU" sz="2000" b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Georgia" panose="02040502050405020303" pitchFamily="18" charset="0"/>
                <a:cs typeface="Times New Roman" panose="02020603050405020304" pitchFamily="18" charset="0"/>
              </a:rPr>
              <a:t>тыс. руб</a:t>
            </a:r>
            <a:r>
              <a:rPr lang="ru-RU" sz="2000" b="1" dirty="0">
                <a:latin typeface="Georgia" panose="02040502050405020303" pitchFamily="18" charset="0"/>
              </a:rPr>
              <a:t>.)</a:t>
            </a:r>
          </a:p>
        </p:txBody>
      </p:sp>
      <p:sp>
        <p:nvSpPr>
          <p:cNvPr id="37891" name="TextBox 3"/>
          <p:cNvSpPr txBox="1">
            <a:spLocks noChangeArrowheads="1"/>
          </p:cNvSpPr>
          <p:nvPr/>
        </p:nvSpPr>
        <p:spPr bwMode="auto">
          <a:xfrm rot="10800000" flipV="1">
            <a:off x="3034451" y="936568"/>
            <a:ext cx="5879662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b="1" dirty="0">
                <a:latin typeface="Georgia" panose="02040502050405020303" pitchFamily="18" charset="0"/>
                <a:cs typeface="Times New Roman" panose="02020603050405020304" pitchFamily="18" charset="0"/>
              </a:rPr>
              <a:t>Дошкольное образование факт </a:t>
            </a:r>
            <a:r>
              <a:rPr lang="ru-RU" sz="2000" b="1" dirty="0" smtClean="0">
                <a:latin typeface="Georgia" panose="02040502050405020303" pitchFamily="18" charset="0"/>
                <a:cs typeface="Times New Roman" panose="02020603050405020304" pitchFamily="18" charset="0"/>
              </a:rPr>
              <a:t>2017 г. 293 </a:t>
            </a:r>
            <a:r>
              <a:rPr lang="ru-RU" sz="2000" b="1" dirty="0">
                <a:latin typeface="Georgia" panose="02040502050405020303" pitchFamily="18" charset="0"/>
                <a:cs typeface="Times New Roman" panose="02020603050405020304" pitchFamily="18" charset="0"/>
              </a:rPr>
              <a:t>832,1 </a:t>
            </a:r>
            <a:r>
              <a:rPr lang="ru-RU" sz="2000" b="1" dirty="0">
                <a:latin typeface="Georgia" panose="02040502050405020303" pitchFamily="18" charset="0"/>
              </a:rPr>
              <a:t>тыс. руб. (факт 2016 г. 283 951,3 тыс. руб.)</a:t>
            </a:r>
          </a:p>
        </p:txBody>
      </p:sp>
      <p:sp>
        <p:nvSpPr>
          <p:cNvPr id="3079" name="Rectangle 10"/>
          <p:cNvSpPr>
            <a:spLocks noChangeArrowheads="1"/>
          </p:cNvSpPr>
          <p:nvPr/>
        </p:nvSpPr>
        <p:spPr bwMode="auto">
          <a:xfrm>
            <a:off x="3132138" y="1844675"/>
            <a:ext cx="5832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/>
              <a:t> </a:t>
            </a:r>
          </a:p>
        </p:txBody>
      </p:sp>
      <p:sp>
        <p:nvSpPr>
          <p:cNvPr id="3080" name="Rectangle 14"/>
          <p:cNvSpPr>
            <a:spLocks noChangeArrowheads="1"/>
          </p:cNvSpPr>
          <p:nvPr/>
        </p:nvSpPr>
        <p:spPr bwMode="auto">
          <a:xfrm>
            <a:off x="3132138" y="4652963"/>
            <a:ext cx="57896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b="1">
                <a:latin typeface="Georgia" panose="02040502050405020303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TextBox 3"/>
          <p:cNvSpPr txBox="1">
            <a:spLocks noChangeArrowheads="1"/>
          </p:cNvSpPr>
          <p:nvPr/>
        </p:nvSpPr>
        <p:spPr bwMode="auto">
          <a:xfrm rot="10800000" flipV="1">
            <a:off x="4139951" y="5835887"/>
            <a:ext cx="4864952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b="1" dirty="0">
                <a:cs typeface="Times New Roman" panose="02020603050405020304" pitchFamily="18" charset="0"/>
              </a:rPr>
              <a:t>Капитальный ремонт здания МАДОУ №7       </a:t>
            </a:r>
            <a:r>
              <a:rPr lang="ru-RU" sz="2000" b="1" dirty="0">
                <a:latin typeface="Georgia" panose="02040502050405020303" pitchFamily="18" charset="0"/>
                <a:cs typeface="Times New Roman" panose="02020603050405020304" pitchFamily="18" charset="0"/>
              </a:rPr>
              <a:t>3 532,0</a:t>
            </a:r>
            <a:r>
              <a:rPr lang="ru-RU" sz="2000" b="1" dirty="0">
                <a:latin typeface="Georgia" panose="02040502050405020303" pitchFamily="18" charset="0"/>
              </a:rPr>
              <a:t> тыс. руб.</a:t>
            </a:r>
          </a:p>
        </p:txBody>
      </p:sp>
      <p:sp>
        <p:nvSpPr>
          <p:cNvPr id="3112" name="AutoShape 40" descr="hqdefault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14" name="AutoShape 42" descr="hqdefault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59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214313" y="214313"/>
            <a:ext cx="8715375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cs typeface="Times New Roman" pitchFamily="18" charset="0"/>
              </a:rPr>
              <a:t>Общее образование факт </a:t>
            </a:r>
            <a:r>
              <a:rPr lang="en-US" sz="2000" b="1" dirty="0" smtClean="0">
                <a:solidFill>
                  <a:schemeClr val="tx1"/>
                </a:solidFill>
                <a:cs typeface="Times New Roman" pitchFamily="18" charset="0"/>
              </a:rPr>
              <a:t>290 828,1</a:t>
            </a:r>
            <a:r>
              <a:rPr lang="ru-RU" b="1" dirty="0" smtClean="0">
                <a:solidFill>
                  <a:schemeClr val="tx1"/>
                </a:solidFill>
              </a:rPr>
              <a:t>тыс</a:t>
            </a:r>
            <a:r>
              <a:rPr lang="ru-RU" b="1" dirty="0">
                <a:solidFill>
                  <a:schemeClr val="tx1"/>
                </a:solidFill>
              </a:rPr>
              <a:t>. руб. </a:t>
            </a:r>
          </a:p>
        </p:txBody>
      </p:sp>
      <p:sp>
        <p:nvSpPr>
          <p:cNvPr id="37892" name="TextBox 4"/>
          <p:cNvSpPr txBox="1">
            <a:spLocks noChangeArrowheads="1"/>
          </p:cNvSpPr>
          <p:nvPr/>
        </p:nvSpPr>
        <p:spPr bwMode="auto">
          <a:xfrm rot="10800000" flipV="1">
            <a:off x="214288" y="681130"/>
            <a:ext cx="8929712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Организация предоставления общего образования </a:t>
            </a:r>
            <a:r>
              <a:rPr lang="en-US" b="1" dirty="0" smtClean="0">
                <a:solidFill>
                  <a:schemeClr val="tx1"/>
                </a:solidFill>
                <a:cs typeface="Times New Roman" pitchFamily="18" charset="0"/>
              </a:rPr>
              <a:t>243 431,3</a:t>
            </a:r>
            <a:r>
              <a:rPr lang="ru-RU" b="1" dirty="0" smtClean="0">
                <a:solidFill>
                  <a:schemeClr val="tx1"/>
                </a:solidFill>
              </a:rPr>
              <a:t>тыс</a:t>
            </a:r>
            <a:r>
              <a:rPr lang="ru-RU" b="1" dirty="0">
                <a:solidFill>
                  <a:schemeClr val="tx1"/>
                </a:solidFill>
              </a:rPr>
              <a:t>. руб. 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04463" name="Прямоугольник 10"/>
          <p:cNvSpPr>
            <a:spLocks noChangeArrowheads="1"/>
          </p:cNvSpPr>
          <p:nvPr/>
        </p:nvSpPr>
        <p:spPr bwMode="auto">
          <a:xfrm>
            <a:off x="0" y="6143625"/>
            <a:ext cx="6858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 </a:t>
            </a:r>
            <a:endParaRPr lang="ru-RU"/>
          </a:p>
          <a:p>
            <a:r>
              <a:rPr lang="ru-RU" b="1"/>
              <a:t>.</a:t>
            </a:r>
            <a:r>
              <a:rPr lang="ru-RU"/>
              <a:t> </a:t>
            </a:r>
          </a:p>
        </p:txBody>
      </p:sp>
      <p:pic>
        <p:nvPicPr>
          <p:cNvPr id="12" name="Picture 28" descr="DSC_01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527804"/>
            <a:ext cx="2991396" cy="21463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" name="Picture 30" descr="%D0%AD%D0%BF%D0%B8%D0%B7%D0%BE%D0%B4-0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605F5D"/>
              </a:clrFrom>
              <a:clrTo>
                <a:srgbClr val="605F5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844" y="1554378"/>
            <a:ext cx="3022600" cy="21276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7894" name="TextBox 13"/>
          <p:cNvSpPr txBox="1">
            <a:spLocks noChangeArrowheads="1"/>
          </p:cNvSpPr>
          <p:nvPr/>
        </p:nvSpPr>
        <p:spPr bwMode="auto">
          <a:xfrm rot="10800000" flipV="1">
            <a:off x="265780" y="3872203"/>
            <a:ext cx="8663908" cy="23083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Проектно-изыскательские работы по объекту «Среднее образовательное учреждение на 550 мест» 5 990,0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тыс. руб. </a:t>
            </a:r>
            <a:endParaRPr lang="ru-RU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Оборудование спортивной площадки в МКОУ ОШ №4 - 6 451,4 тыс. руб.</a:t>
            </a:r>
          </a:p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Ремонты учреждений 3 757,7 тыс. руб.</a:t>
            </a:r>
          </a:p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Ремонт кабинета в МБОУ СШ № 2 - 554,4 тыс. руб.</a:t>
            </a:r>
          </a:p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Замена оконных блоков МБОУ СШ №1 – 2 006,6 тыс. руб.</a:t>
            </a:r>
          </a:p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Питание учащихся 27 781,3 тыс. руб.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11" name="Picture 26" descr="IMG_285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72" y="1496848"/>
            <a:ext cx="3313113" cy="22082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214313" y="214313"/>
            <a:ext cx="8715375" cy="3762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</a:rPr>
              <a:t>Дополнительное образование факт 68 315,2 тыс. </a:t>
            </a:r>
            <a:r>
              <a:rPr lang="ru-RU" b="1" dirty="0">
                <a:solidFill>
                  <a:schemeClr val="tx1"/>
                </a:solidFill>
              </a:rPr>
              <a:t>руб. </a:t>
            </a:r>
          </a:p>
        </p:txBody>
      </p:sp>
      <p:sp>
        <p:nvSpPr>
          <p:cNvPr id="37892" name="TextBox 4"/>
          <p:cNvSpPr txBox="1">
            <a:spLocks noChangeArrowheads="1"/>
          </p:cNvSpPr>
          <p:nvPr/>
        </p:nvSpPr>
        <p:spPr bwMode="auto">
          <a:xfrm rot="10800000" flipV="1">
            <a:off x="192776" y="4978789"/>
            <a:ext cx="5531351" cy="14773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Приобретение оборудования для площадки по </a:t>
            </a:r>
            <a:r>
              <a:rPr lang="ru-RU" b="1" dirty="0" err="1" smtClean="0">
                <a:solidFill>
                  <a:schemeClr val="tx1"/>
                </a:solidFill>
                <a:cs typeface="Times New Roman" pitchFamily="18" charset="0"/>
              </a:rPr>
              <a:t>профориентационной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деятельности, естественнонаучному образованию и техническому творчеству в МБУ ДО СЮН -1 000,0</a:t>
            </a:r>
            <a:r>
              <a:rPr lang="ru-RU" b="1" dirty="0" smtClean="0">
                <a:solidFill>
                  <a:schemeClr val="tx1"/>
                </a:solidFill>
              </a:rPr>
              <a:t>тыс</a:t>
            </a:r>
            <a:r>
              <a:rPr lang="ru-RU" b="1" dirty="0">
                <a:solidFill>
                  <a:schemeClr val="tx1"/>
                </a:solidFill>
              </a:rPr>
              <a:t>. руб. 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9" name="Picture 22" descr="276162_krasnoufimsk-dostoprimechatelnost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77" y="1484784"/>
            <a:ext cx="6251431" cy="29526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Picture 20" descr="DSC036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615" y="3933056"/>
            <a:ext cx="3240087" cy="26797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140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214313" y="214313"/>
            <a:ext cx="8715375" cy="3762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Организация отдыха и оздоровления детей </a:t>
            </a:r>
            <a:r>
              <a:rPr lang="ru-RU" b="1" dirty="0" smtClean="0">
                <a:solidFill>
                  <a:schemeClr val="tx1"/>
                </a:solidFill>
              </a:rPr>
              <a:t>14 681,9тыс</a:t>
            </a:r>
            <a:r>
              <a:rPr lang="ru-RU" b="1" dirty="0">
                <a:solidFill>
                  <a:schemeClr val="tx1"/>
                </a:solidFill>
              </a:rPr>
              <a:t>. руб. </a:t>
            </a:r>
          </a:p>
        </p:txBody>
      </p:sp>
      <p:sp>
        <p:nvSpPr>
          <p:cNvPr id="37892" name="TextBox 4"/>
          <p:cNvSpPr txBox="1">
            <a:spLocks noChangeArrowheads="1"/>
          </p:cNvSpPr>
          <p:nvPr/>
        </p:nvSpPr>
        <p:spPr bwMode="auto">
          <a:xfrm rot="10800000" flipV="1">
            <a:off x="269426" y="5429294"/>
            <a:ext cx="8572560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Молодежная политика - 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10 115,4 </a:t>
            </a:r>
            <a:r>
              <a:rPr lang="ru-RU" b="1" dirty="0" smtClean="0">
                <a:solidFill>
                  <a:schemeClr val="tx1"/>
                </a:solidFill>
              </a:rPr>
              <a:t>тыс</a:t>
            </a:r>
            <a:r>
              <a:rPr lang="ru-RU" b="1" dirty="0">
                <a:solidFill>
                  <a:schemeClr val="tx1"/>
                </a:solidFill>
              </a:rPr>
              <a:t>. руб. 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37894" name="TextBox 13"/>
          <p:cNvSpPr txBox="1">
            <a:spLocks noChangeArrowheads="1"/>
          </p:cNvSpPr>
          <p:nvPr/>
        </p:nvSpPr>
        <p:spPr bwMode="auto">
          <a:xfrm rot="10800000" flipV="1">
            <a:off x="269426" y="5925670"/>
            <a:ext cx="8358242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Другие вопросы в области образования – 30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829,0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тыс. руб. </a:t>
            </a:r>
          </a:p>
        </p:txBody>
      </p:sp>
      <p:pic>
        <p:nvPicPr>
          <p:cNvPr id="6" name="Picture 11" descr="det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26" y="981075"/>
            <a:ext cx="3960813" cy="23399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15" descr="DSC_09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387" y="3330597"/>
            <a:ext cx="3959225" cy="20891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13" descr="DSC_100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655" y="999546"/>
            <a:ext cx="3529013" cy="23479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7400" y="193996"/>
            <a:ext cx="8501062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Культура 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факт 2017 г.  92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 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785,2 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тыс. руб. 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(факт 2016 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год 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76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 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445,9 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тыс. руб.)</a:t>
            </a:r>
            <a:r>
              <a:rPr lang="ru-RU" sz="2000" dirty="0">
                <a:solidFill>
                  <a:schemeClr val="tx1"/>
                </a:solidFill>
                <a:latin typeface="+mj-lt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5461" y="1885842"/>
            <a:ext cx="3600400" cy="400110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Музей 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8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 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376,6  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тыс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. руб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.</a:t>
            </a:r>
            <a:r>
              <a:rPr lang="ru-RU" sz="2000" dirty="0">
                <a:solidFill>
                  <a:schemeClr val="tx1"/>
                </a:solidFill>
                <a:latin typeface="+mj-lt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160" y="884422"/>
            <a:ext cx="6157918" cy="400110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Центр Культуры и Досуга 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37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 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259,1 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тыс. руб. </a:t>
            </a:r>
            <a:endParaRPr lang="ru-RU" sz="2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82" y="2392348"/>
            <a:ext cx="4806008" cy="707886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Расходы на мероприятия 2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 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444,5  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тыс. руб.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7645" y="3717032"/>
            <a:ext cx="3744416" cy="253149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1271154"/>
            <a:ext cx="3764765" cy="23032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400" y="3574366"/>
            <a:ext cx="4128575" cy="26741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160" y="1319100"/>
            <a:ext cx="4572000" cy="664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3" name="Picture 2" descr="Семейные долгожител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69" y="3429000"/>
            <a:ext cx="4386100" cy="2835141"/>
          </a:xfrm>
          <a:prstGeom prst="snip2DiagRect">
            <a:avLst>
              <a:gd name="adj1" fmla="val 2117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9938" name="TextBox 2"/>
          <p:cNvSpPr txBox="1">
            <a:spLocks noChangeArrowheads="1"/>
          </p:cNvSpPr>
          <p:nvPr/>
        </p:nvSpPr>
        <p:spPr bwMode="auto">
          <a:xfrm>
            <a:off x="271480" y="241500"/>
            <a:ext cx="8709645" cy="70802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Социальная политика факт 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2017 г. 93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 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829,3 тыс. руб. 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(факт 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2016 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год </a:t>
            </a:r>
            <a:r>
              <a:rPr lang="en-US" sz="2000" b="1" dirty="0" smtClean="0">
                <a:solidFill>
                  <a:schemeClr val="tx1"/>
                </a:solidFill>
                <a:latin typeface="+mj-lt"/>
              </a:rPr>
              <a:t>9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9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 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667,6 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тыс. руб.)</a:t>
            </a:r>
            <a:r>
              <a:rPr lang="ru-RU" sz="2000" dirty="0">
                <a:solidFill>
                  <a:schemeClr val="tx1"/>
                </a:solidFill>
                <a:latin typeface="+mj-lt"/>
              </a:rPr>
              <a:t> </a:t>
            </a:r>
          </a:p>
        </p:txBody>
      </p:sp>
      <p:sp>
        <p:nvSpPr>
          <p:cNvPr id="39939" name="TextBox 3"/>
          <p:cNvSpPr txBox="1">
            <a:spLocks noChangeArrowheads="1"/>
          </p:cNvSpPr>
          <p:nvPr/>
        </p:nvSpPr>
        <p:spPr bwMode="auto">
          <a:xfrm rot="10800000" flipV="1">
            <a:off x="285751" y="988372"/>
            <a:ext cx="8715436" cy="4001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Выплаты почетным гражданам </a:t>
            </a:r>
            <a:r>
              <a:rPr lang="en-US" sz="20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4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49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,4 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тыс. руб.</a:t>
            </a:r>
          </a:p>
        </p:txBody>
      </p:sp>
      <p:sp>
        <p:nvSpPr>
          <p:cNvPr id="39940" name="TextBox 4"/>
          <p:cNvSpPr txBox="1">
            <a:spLocks noChangeArrowheads="1"/>
          </p:cNvSpPr>
          <p:nvPr/>
        </p:nvSpPr>
        <p:spPr bwMode="auto">
          <a:xfrm rot="10799909" flipV="1">
            <a:off x="285759" y="1884513"/>
            <a:ext cx="8715423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cs typeface="Times New Roman" pitchFamily="18" charset="0"/>
              </a:rPr>
              <a:t>Компенсации расходов гражданам на оплату ЖКУ </a:t>
            </a:r>
            <a:r>
              <a:rPr lang="ru-RU" sz="2000" b="1" dirty="0" smtClean="0">
                <a:solidFill>
                  <a:schemeClr val="tx1"/>
                </a:solidFill>
                <a:cs typeface="Times New Roman" pitchFamily="18" charset="0"/>
              </a:rPr>
              <a:t>67</a:t>
            </a:r>
            <a:r>
              <a:rPr lang="ru-RU" sz="2000" b="1" dirty="0">
                <a:solidFill>
                  <a:schemeClr val="tx1"/>
                </a:solidFill>
              </a:rPr>
              <a:t> </a:t>
            </a:r>
            <a:r>
              <a:rPr lang="ru-RU" sz="2000" b="1" dirty="0" smtClean="0">
                <a:solidFill>
                  <a:schemeClr val="tx1"/>
                </a:solidFill>
              </a:rPr>
              <a:t>674, 6 тыс</a:t>
            </a:r>
            <a:r>
              <a:rPr lang="ru-RU" sz="2000" b="1" dirty="0">
                <a:solidFill>
                  <a:schemeClr val="tx1"/>
                </a:solidFill>
              </a:rPr>
              <a:t>. руб.</a:t>
            </a:r>
            <a:endParaRPr lang="ru-RU" sz="20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5750" y="1445441"/>
            <a:ext cx="8715437" cy="4001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+mj-lt"/>
              </a:rPr>
              <a:t>Субсидии гражданам на оплату ЖКУ </a:t>
            </a:r>
            <a:r>
              <a:rPr lang="en-US" sz="2000" b="1" dirty="0" smtClean="0">
                <a:solidFill>
                  <a:schemeClr val="tx1"/>
                </a:solidFill>
                <a:latin typeface="+mj-lt"/>
              </a:rPr>
              <a:t>1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7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 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515,5 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тыс. руб.</a:t>
            </a:r>
            <a:endParaRPr lang="ru-RU" sz="2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 rot="10800000" flipV="1">
            <a:off x="305782" y="2659841"/>
            <a:ext cx="8695405" cy="4001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Социальная поддержка населения города 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3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 </a:t>
            </a:r>
            <a:r>
              <a:rPr lang="ru-RU" sz="2000" b="1" dirty="0" smtClean="0">
                <a:solidFill>
                  <a:schemeClr val="tx1"/>
                </a:solidFill>
                <a:latin typeface="+mj-lt"/>
              </a:rPr>
              <a:t>483,6 </a:t>
            </a:r>
            <a:r>
              <a:rPr lang="ru-RU" sz="2000" b="1" dirty="0">
                <a:solidFill>
                  <a:schemeClr val="tx1"/>
                </a:solidFill>
                <a:latin typeface="+mj-lt"/>
              </a:rPr>
              <a:t>тыс. руб. </a:t>
            </a:r>
            <a:endParaRPr lang="ru-RU" sz="2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0469" y="3070951"/>
            <a:ext cx="4330718" cy="2662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9" descr="3829578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86676"/>
            <a:ext cx="4319587" cy="28797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07504" y="260350"/>
            <a:ext cx="8928991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Физическая культура и спорт </a:t>
            </a:r>
            <a:r>
              <a:rPr lang="ru-RU" sz="1600" b="1" dirty="0" smtClean="0">
                <a:solidFill>
                  <a:schemeClr val="tx1"/>
                </a:solidFill>
                <a:cs typeface="Times New Roman" pitchFamily="18" charset="0"/>
              </a:rPr>
              <a:t>факт 2017 г.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46 735,8тыс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. руб.</a:t>
            </a:r>
            <a:r>
              <a:rPr lang="en-US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tx1"/>
                </a:solidFill>
                <a:cs typeface="Times New Roman" pitchFamily="18" charset="0"/>
              </a:rPr>
              <a:t>(</a:t>
            </a:r>
            <a:r>
              <a:rPr lang="ru-RU" sz="1600" b="1" dirty="0" smtClean="0">
                <a:solidFill>
                  <a:schemeClr val="tx1"/>
                </a:solidFill>
                <a:cs typeface="Times New Roman" pitchFamily="18" charset="0"/>
              </a:rPr>
              <a:t>факт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tx1"/>
                </a:solidFill>
                <a:cs typeface="Times New Roman" pitchFamily="18" charset="0"/>
              </a:rPr>
              <a:t>201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en-US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г.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    194 890,5тыс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. руб.)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072192"/>
            <a:ext cx="8451795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Строительство </a:t>
            </a:r>
            <a:r>
              <a:rPr lang="ru-RU" b="1" dirty="0" err="1" smtClean="0">
                <a:solidFill>
                  <a:schemeClr val="tx1"/>
                </a:solidFill>
                <a:cs typeface="Times New Roman" pitchFamily="18" charset="0"/>
              </a:rPr>
              <a:t>скейт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-парка  4 037,7 тыс. руб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r>
              <a:rPr lang="en-US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 rot="10800000" flipV="1">
            <a:off x="179512" y="2269352"/>
            <a:ext cx="4063268" cy="17543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Мероприятия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1 700,9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тыс. руб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</a:p>
          <a:p>
            <a:pPr>
              <a:defRPr/>
            </a:pPr>
            <a:endParaRPr lang="ru-RU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Расходы на оплату строительства физкультурно-оздоровительного комплекса  9 831,0 тыс. руб. 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6526" y="1623021"/>
            <a:ext cx="5151516" cy="646331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Субсидии учреждениям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физической культуры и спорта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28 191,5 тыс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. руб. </a:t>
            </a:r>
          </a:p>
        </p:txBody>
      </p:sp>
      <p:pic>
        <p:nvPicPr>
          <p:cNvPr id="8" name="Picture 17" descr="IMG_16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90" y="4077072"/>
            <a:ext cx="4032250" cy="23717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Picture 23" descr="30356848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413" y="4149080"/>
            <a:ext cx="3817937" cy="25471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7032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1" descr="E:\Documents and Settings\Olga\Рабочий стол\img_03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674" y="1340768"/>
            <a:ext cx="4690046" cy="28803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31637" y="4941168"/>
            <a:ext cx="8252235" cy="6463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Обслуживание муниципального долга </a:t>
            </a:r>
            <a:r>
              <a:rPr lang="ru-RU" b="1" dirty="0" smtClean="0">
                <a:solidFill>
                  <a:schemeClr val="tx1"/>
                </a:solidFill>
              </a:rPr>
              <a:t>расходы исполнены в сумме 2 069,9 </a:t>
            </a:r>
            <a:r>
              <a:rPr lang="ru-RU" b="1" dirty="0">
                <a:solidFill>
                  <a:schemeClr val="tx1"/>
                </a:solidFill>
              </a:rPr>
              <a:t>тыс. руб. (факт </a:t>
            </a:r>
            <a:r>
              <a:rPr lang="ru-RU" b="1" dirty="0" smtClean="0">
                <a:solidFill>
                  <a:schemeClr val="tx1"/>
                </a:solidFill>
              </a:rPr>
              <a:t>2016г</a:t>
            </a:r>
            <a:r>
              <a:rPr lang="ru-RU" b="1" dirty="0">
                <a:solidFill>
                  <a:schemeClr val="tx1"/>
                </a:solidFill>
              </a:rPr>
              <a:t>.  </a:t>
            </a:r>
            <a:r>
              <a:rPr lang="ru-RU" b="1" dirty="0" smtClean="0">
                <a:solidFill>
                  <a:schemeClr val="tx1"/>
                </a:solidFill>
              </a:rPr>
              <a:t>6 363,4 </a:t>
            </a:r>
            <a:r>
              <a:rPr lang="ru-RU" b="1" dirty="0">
                <a:solidFill>
                  <a:schemeClr val="tx1"/>
                </a:solidFill>
              </a:rPr>
              <a:t>тыс. руб.)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194" y="548680"/>
            <a:ext cx="8501122" cy="6463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Средства массовой информации</a:t>
            </a:r>
            <a:r>
              <a:rPr lang="ru-RU" dirty="0">
                <a:solidFill>
                  <a:schemeClr val="tx1"/>
                </a:solidFill>
              </a:rPr>
              <a:t> – </a:t>
            </a:r>
            <a:r>
              <a:rPr lang="ru-RU" b="1" dirty="0">
                <a:solidFill>
                  <a:schemeClr val="tx1"/>
                </a:solidFill>
              </a:rPr>
              <a:t>субсидии МАУ газета «Вперед»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факт </a:t>
            </a:r>
            <a:r>
              <a:rPr lang="ru-RU" b="1" dirty="0" smtClean="0">
                <a:solidFill>
                  <a:schemeClr val="tx1"/>
                </a:solidFill>
              </a:rPr>
              <a:t> 2017 г. 1 104,8 </a:t>
            </a:r>
            <a:r>
              <a:rPr lang="ru-RU" b="1" dirty="0">
                <a:solidFill>
                  <a:schemeClr val="tx1"/>
                </a:solidFill>
              </a:rPr>
              <a:t>тыс. руб.(факт </a:t>
            </a:r>
            <a:r>
              <a:rPr lang="ru-RU" b="1" dirty="0" smtClean="0">
                <a:solidFill>
                  <a:schemeClr val="tx1"/>
                </a:solidFill>
              </a:rPr>
              <a:t>2016 г</a:t>
            </a:r>
            <a:r>
              <a:rPr lang="ru-RU" b="1" dirty="0">
                <a:solidFill>
                  <a:schemeClr val="tx1"/>
                </a:solidFill>
              </a:rPr>
              <a:t>.  </a:t>
            </a:r>
            <a:r>
              <a:rPr lang="ru-RU" b="1" dirty="0" smtClean="0">
                <a:solidFill>
                  <a:schemeClr val="tx1"/>
                </a:solidFill>
              </a:rPr>
              <a:t>981,9 </a:t>
            </a:r>
            <a:r>
              <a:rPr lang="ru-RU" b="1" dirty="0">
                <a:solidFill>
                  <a:schemeClr val="tx1"/>
                </a:solidFill>
              </a:rPr>
              <a:t>тыс. руб.)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4599" y="228600"/>
            <a:ext cx="7591425" cy="758825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Основные понятия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8410136" cy="4470248"/>
          </a:xfrm>
        </p:spPr>
        <p:txBody>
          <a:bodyPr/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Tx/>
              <a:buFont typeface="Wingdings 2"/>
              <a:buChar char=""/>
              <a:defRPr/>
            </a:pPr>
            <a:r>
              <a:rPr lang="ru-RU" sz="2400" b="1" dirty="0"/>
              <a:t>Межбюджетные трансферты - </a:t>
            </a:r>
            <a:r>
              <a:rPr lang="ru-RU" sz="2400" dirty="0"/>
              <a:t>средства, предоставляемые одним бюджетом бюджетной системы Российской Федерации другому бюджету бюджетной системы Российской Федерации:</a:t>
            </a:r>
            <a:endParaRPr lang="en-US" sz="2400" dirty="0"/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Tx/>
              <a:buFont typeface="Wingdings 2"/>
              <a:buChar char=""/>
              <a:defRPr/>
            </a:pPr>
            <a:r>
              <a:rPr lang="ru-RU" sz="2400" b="1" dirty="0"/>
              <a:t>Дотации - </a:t>
            </a:r>
            <a:r>
              <a:rPr lang="ru-RU" sz="2400" dirty="0"/>
              <a:t>предоставляемые на </a:t>
            </a:r>
            <a:r>
              <a:rPr lang="ru-RU" sz="2400" dirty="0" err="1"/>
              <a:t>безвоздмездной</a:t>
            </a:r>
            <a:r>
              <a:rPr lang="ru-RU" sz="2400" dirty="0"/>
              <a:t> и безвозвратной основе</a:t>
            </a:r>
            <a:endParaRPr lang="en-US" sz="2400" dirty="0"/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Tx/>
              <a:buFont typeface="Wingdings 2"/>
              <a:buChar char=""/>
              <a:defRPr/>
            </a:pPr>
            <a:r>
              <a:rPr lang="ru-RU" sz="2400" b="1" dirty="0"/>
              <a:t>Субсидии - </a:t>
            </a:r>
            <a:r>
              <a:rPr lang="ru-RU" sz="2400" dirty="0"/>
              <a:t>предоставляемые на условиях долевого </a:t>
            </a:r>
            <a:r>
              <a:rPr lang="ru-RU" sz="2400" dirty="0" err="1"/>
              <a:t>софинансирования</a:t>
            </a:r>
            <a:r>
              <a:rPr lang="ru-RU" sz="2400" dirty="0"/>
              <a:t> расходов других бюджетов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Tx/>
              <a:buFont typeface="Wingdings 2"/>
              <a:buChar char=""/>
              <a:defRPr/>
            </a:pPr>
            <a:r>
              <a:rPr lang="ru-RU" sz="2400" b="1" dirty="0"/>
              <a:t>Субвенции – </a:t>
            </a:r>
            <a:r>
              <a:rPr lang="ru-RU" sz="2400" dirty="0"/>
              <a:t>предоставляемые на финансирование «переданных» другим публично-правовым образованиям полномочий.</a:t>
            </a:r>
          </a:p>
          <a:p>
            <a:endParaRPr lang="ru-RU" dirty="0"/>
          </a:p>
        </p:txBody>
      </p:sp>
      <p:pic>
        <p:nvPicPr>
          <p:cNvPr id="4" name="Рисунок 4" descr="1410339261_allday_1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228600"/>
            <a:ext cx="787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30531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28625" y="2357438"/>
            <a:ext cx="4038600" cy="4681537"/>
          </a:xfrm>
        </p:spPr>
        <p:txBody>
          <a:bodyPr>
            <a:normAutofit fontScale="77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900" b="1" dirty="0" smtClean="0"/>
              <a:t> Бюджет ГО Красноуфимск исполнялся на основе  10 муниципальных программ, охватывающих все основные сферы расходов бюджета.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786313" y="1428750"/>
            <a:ext cx="4038600" cy="4681538"/>
          </a:xfrm>
        </p:spPr>
        <p:txBody>
          <a:bodyPr>
            <a:normAutofit fontScale="77500" lnSpcReduction="2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b="1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800" b="1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dirty="0" smtClean="0"/>
              <a:t> 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dirty="0" smtClean="0"/>
              <a:t>   Непрограммные расходы в  2017 году составили менее 1 процента: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/>
              <a:t>содержание Думы ГО Красноуфимск,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/>
              <a:t>содержание Ревизионной комиссии ГО Красноуфимск,  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dirty="0" smtClean="0"/>
              <a:t>расходы резервного фонда администрации ГО Красноуфимск</a:t>
            </a:r>
            <a:endParaRPr lang="ru-RU" dirty="0"/>
          </a:p>
        </p:txBody>
      </p:sp>
      <p:pic>
        <p:nvPicPr>
          <p:cNvPr id="7" name="Рисунок 6" descr="i.jpg"/>
          <p:cNvPicPr>
            <a:picLocks noChangeAspect="1"/>
          </p:cNvPicPr>
          <p:nvPr/>
        </p:nvPicPr>
        <p:blipFill>
          <a:blip r:embed="rId2"/>
          <a:srcRect t="39785"/>
          <a:stretch>
            <a:fillRect/>
          </a:stretch>
        </p:blipFill>
        <p:spPr>
          <a:xfrm>
            <a:off x="142844" y="142852"/>
            <a:ext cx="8786874" cy="17416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270" name="Group 238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215481498"/>
              </p:ext>
            </p:extLst>
          </p:nvPr>
        </p:nvGraphicFramePr>
        <p:xfrm>
          <a:off x="142874" y="1220239"/>
          <a:ext cx="8821613" cy="5675374"/>
        </p:xfrm>
        <a:graphic>
          <a:graphicData uri="http://schemas.openxmlformats.org/drawingml/2006/table">
            <a:tbl>
              <a:tblPr/>
              <a:tblGrid>
                <a:gridCol w="582425"/>
                <a:gridCol w="4769145"/>
                <a:gridCol w="1164929"/>
                <a:gridCol w="1164929"/>
                <a:gridCol w="1140185"/>
              </a:tblGrid>
              <a:tr h="93074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№ </a:t>
                      </a:r>
                    </a:p>
                  </a:txBody>
                  <a:tcPr marL="94492" marR="94492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Наименование муниципальной программы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4492" marR="94492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Сумма за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2017 год,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план</a:t>
                      </a:r>
                    </a:p>
                  </a:txBody>
                  <a:tcPr marL="94492" marR="94492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Сумма за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2017 год,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тыс.руб.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94492" marR="94492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94492" marR="94492" marT="45725" marB="457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70350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</a:t>
                      </a:r>
                    </a:p>
                  </a:txBody>
                  <a:tcPr marL="94492" marR="94492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  "Развитие и обеспечение эффективности деятельности администрации городского округа Красноуфимск в 2014-2020 годах"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65 847,2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64 005,6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97,2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08697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2.</a:t>
                      </a:r>
                    </a:p>
                  </a:txBody>
                  <a:tcPr marL="94492" marR="94492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 "Развитие и модернизация жилищно-коммунального и дорожного хозяйства городского округа Красноуфимск в 2014-2020 годах"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325 152,0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258 188,0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79,4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0350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3.</a:t>
                      </a:r>
                    </a:p>
                  </a:txBody>
                  <a:tcPr marL="94492" marR="94492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 "Управление муниципальными финансами городского округа Красноуфимск в 2014-2020 годах"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9 569,1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9 566,3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0350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4.</a:t>
                      </a:r>
                    </a:p>
                  </a:txBody>
                  <a:tcPr marL="94492" marR="94492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 "Управление муниципальной собственностью городского округа Красноуфимск в 2014-2020 годах"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19 800,1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18 847,1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95,2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29502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5.</a:t>
                      </a:r>
                    </a:p>
                  </a:txBody>
                  <a:tcPr marL="94492" marR="94492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 "Развитие системы образования в городском округе Красноуфимск в 2014-2020 годах"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670 614,9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666 995,6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99,5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43332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6.</a:t>
                      </a:r>
                    </a:p>
                  </a:txBody>
                  <a:tcPr marL="94492" marR="94492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  "Развитие молодежной политики в городском округе Красноуфимск в 2014-2020 годах"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10 115,4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10 115,4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98322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7.</a:t>
                      </a:r>
                    </a:p>
                  </a:txBody>
                  <a:tcPr marL="94492" marR="94492" marT="45725" marB="4572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  "Развитие культуры городского округа Красноуфимск в 2014-2020 годах"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110 351,4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110 288,7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99,9</a:t>
                      </a:r>
                    </a:p>
                  </a:txBody>
                  <a:tcPr marL="94492" marR="94492"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214313" y="214313"/>
            <a:ext cx="8701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ru-RU" b="1" dirty="0">
                <a:latin typeface="+mj-lt"/>
                <a:cs typeface="+mn-cs"/>
              </a:rPr>
              <a:t>Муниципальные программы</a:t>
            </a:r>
            <a:r>
              <a:rPr lang="ru-RU" sz="2000" b="1" dirty="0">
                <a:latin typeface="+mj-lt"/>
                <a:cs typeface="+mn-cs"/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070" y="189387"/>
            <a:ext cx="786452" cy="1005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450" name="Group 56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04178455"/>
              </p:ext>
            </p:extLst>
          </p:nvPr>
        </p:nvGraphicFramePr>
        <p:xfrm>
          <a:off x="179512" y="188641"/>
          <a:ext cx="8856984" cy="6160346"/>
        </p:xfrm>
        <a:graphic>
          <a:graphicData uri="http://schemas.openxmlformats.org/drawingml/2006/table">
            <a:tbl>
              <a:tblPr/>
              <a:tblGrid>
                <a:gridCol w="466019"/>
                <a:gridCol w="4675480"/>
                <a:gridCol w="1326959"/>
                <a:gridCol w="1194263"/>
                <a:gridCol w="1194263"/>
              </a:tblGrid>
              <a:tr h="2302264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№ </a:t>
                      </a: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Наименование муниципальной программы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Сумма на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2017 год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тыс.руб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.  план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Сумма на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2017 год,</a:t>
                      </a: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тыс.руб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.  факт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%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696809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8.</a:t>
                      </a: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 "Развитие физической культуры и спорта 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ГО Красноуфимск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в 2014-2020 годах"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29 892,3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29 892,3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73254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9.</a:t>
                      </a: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«Социальная поддержка населения  ГО Красноуфимск» на  2016-2022 годы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3 483,6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3 483,6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939544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10.</a:t>
                      </a: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«Обеспечение безопасности и жизнедеятельности населения ГО Красноуфимск» на 2016-2022 годы 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1 844,4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1 835,2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99,5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65509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Всего расходов по муниципальным программам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1 332 329,7</a:t>
                      </a: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1 173 217,8</a:t>
                      </a: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94,1</a:t>
                      </a: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1483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Непрограммные направления расходов</a:t>
                      </a: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10 068,4</a:t>
                      </a: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9866,2</a:t>
                      </a: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98</a:t>
                      </a: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1483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itchFamily="18" charset="0"/>
                        </a:rPr>
                        <a:t>ВСЕГО РАСХОДОВ</a:t>
                      </a: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1 256 738,8</a:t>
                      </a: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1 183 084,0</a:t>
                      </a: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94,1</a:t>
                      </a:r>
                    </a:p>
                  </a:txBody>
                  <a:tcPr marT="45721" marB="45721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88640"/>
            <a:ext cx="78645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Прямоугольник 2"/>
          <p:cNvSpPr>
            <a:spLocks noChangeArrowheads="1"/>
          </p:cNvSpPr>
          <p:nvPr/>
        </p:nvSpPr>
        <p:spPr bwMode="auto">
          <a:xfrm>
            <a:off x="1073150" y="214313"/>
            <a:ext cx="79930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ГО Красноуфимск  «Развитие системы образования в городском округе Красноуфимск в 2014-2020 годах»</a:t>
            </a:r>
            <a:endParaRPr 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107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TextBox 5"/>
          <p:cNvSpPr txBox="1">
            <a:spLocks noChangeArrowheads="1"/>
          </p:cNvSpPr>
          <p:nvPr/>
        </p:nvSpPr>
        <p:spPr bwMode="auto">
          <a:xfrm>
            <a:off x="395288" y="1700213"/>
            <a:ext cx="8208962" cy="430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обеспечение доступности качественного общего образования, соответствующего требованиям современного социально-экономического развития городского округа Красноуфимск;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обеспечение доступности качественных образовательных услуг в сфере дополнительного образования в городском округе Красноуфимск;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сохранения здоровья и развития детей в городском округе Красноуфимск;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системы патриотического воспитания несовершеннолетних городского округа Красноуфимск;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обеспечение достижения 100-процентной доступности дошкольного образования для детей в возрасте от 3 до 7 лет;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 приведение материально-технической базы образовательных организаций городского округа Красноуфимск в соответствие с современными требованиями к условиям реализации федеральных государственных образовательных стандартов;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обеспечение муниципальных  мероприятий в сфере образования.</a:t>
            </a:r>
          </a:p>
          <a:p>
            <a:pPr eaLnBrk="1" hangingPunct="1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76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Прямоугольник 2"/>
          <p:cNvSpPr>
            <a:spLocks noChangeArrowheads="1"/>
          </p:cNvSpPr>
          <p:nvPr/>
        </p:nvSpPr>
        <p:spPr bwMode="auto">
          <a:xfrm>
            <a:off x="1073150" y="214313"/>
            <a:ext cx="79930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ГО Красноуфимск  «Развитие системы образования в городском округе Красноуфимск в 2014-2020 годах»</a:t>
            </a:r>
            <a:endParaRPr 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131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TextBox 5"/>
          <p:cNvSpPr txBox="1">
            <a:spLocks noChangeArrowheads="1"/>
          </p:cNvSpPr>
          <p:nvPr/>
        </p:nvSpPr>
        <p:spPr bwMode="auto">
          <a:xfrm>
            <a:off x="285750" y="1484313"/>
            <a:ext cx="8208963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исполнитель: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орган управления образованием Управление образованием городского округа Красноуфимск </a:t>
            </a:r>
          </a:p>
          <a:p>
            <a:pPr eaLnBrk="1" hangingPunct="1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подпрограммы:  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“Развитие системы дошкольного образования в городском округе Красноуфимск”;</a:t>
            </a:r>
          </a:p>
          <a:p>
            <a:pPr eaLnBrk="1" hangingPunct="1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“Развитие системы общего образования в городском округе Красноуфимск”;</a:t>
            </a:r>
          </a:p>
          <a:p>
            <a:pPr eaLnBrk="1" hangingPunct="1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“Развитие системы дополнительного образования, отдыха и оздоровления детей в городском округе Красноуфимск”;</a:t>
            </a:r>
          </a:p>
          <a:p>
            <a:pPr eaLnBrk="1" hangingPunct="1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“Укрепление и развитие материально-технической базы образовательных организаций городского округа Красноуфимск”;</a:t>
            </a:r>
          </a:p>
          <a:p>
            <a:pPr eaLnBrk="1" hangingPunct="1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“Обеспечение  реализации муниципальной программы городского округа Красноуфимск "Развитие системы образования в городском округе Красноуфимск до 2020 года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134" name="TextBox 1"/>
          <p:cNvSpPr txBox="1">
            <a:spLocks noChangeArrowheads="1"/>
          </p:cNvSpPr>
          <p:nvPr/>
        </p:nvSpPr>
        <p:spPr bwMode="auto">
          <a:xfrm>
            <a:off x="2995613" y="6381750"/>
            <a:ext cx="27892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финансирования (тыс. руб.):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91260813"/>
              </p:ext>
            </p:extLst>
          </p:nvPr>
        </p:nvGraphicFramePr>
        <p:xfrm>
          <a:off x="899592" y="4437112"/>
          <a:ext cx="6720408" cy="18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9281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178" name="Group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775286"/>
              </p:ext>
            </p:extLst>
          </p:nvPr>
        </p:nvGraphicFramePr>
        <p:xfrm>
          <a:off x="285750" y="1557338"/>
          <a:ext cx="8607425" cy="4662761"/>
        </p:xfrm>
        <a:graphic>
          <a:graphicData uri="http://schemas.openxmlformats.org/drawingml/2006/table">
            <a:tbl>
              <a:tblPr/>
              <a:tblGrid>
                <a:gridCol w="5407025"/>
                <a:gridCol w="692150"/>
                <a:gridCol w="779463"/>
                <a:gridCol w="865187"/>
                <a:gridCol w="863600"/>
              </a:tblGrid>
              <a:tr h="503510">
                <a:tc>
                  <a:txBody>
                    <a:bodyPr/>
                    <a:lstStyle>
                      <a:lvl1pPr indent="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</a:p>
                  </a:txBody>
                  <a:tcPr marL="43551" marR="4355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Единица</a:t>
                      </a:r>
                      <a:b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измерения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 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 г.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 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 г.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2017 г.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</a:tr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Обеспеченность доступности дошкольного образования для детей в возрасте от 3 до 7 лет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958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Охват детей школьного возраста в муниципальных общеобразовательных организациях ГО Красноуфимск образовательными услугами в рамках Государственного образовательного стандарта и Федерального государственного образовательного стандарта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Охват организованным горячим питанием учащихся общеобразовательных организаций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95,0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,0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,0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детей в возрасте от 5 до 18 лет, обучающихся по дополнительным образовательным программам 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0080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детей и подростков ГО Красноуфимск, получивших услуги по организации отдыха и оздоровления, от общей  численности детей школьного возраста городского округа Красноуфимск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14,5</a:t>
                      </a: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14,5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14,5</a:t>
                      </a:r>
                      <a:endParaRPr kumimoji="0" 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865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зданий муниципальных образовательных организаций, требующих капитального ремонта, приведения в соответствие с требованиями пожарной безопасности и санитарного законодательства </a:t>
                      </a: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3551" marR="43551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70,8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551" marR="43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173" name="Прямоугольник 4"/>
          <p:cNvSpPr>
            <a:spLocks noChangeArrowheads="1"/>
          </p:cNvSpPr>
          <p:nvPr/>
        </p:nvSpPr>
        <p:spPr bwMode="auto">
          <a:xfrm>
            <a:off x="1073150" y="214313"/>
            <a:ext cx="79930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ГО Красноуфимск  «Развитие системы образования в городском округе Красноуфимск в 2014-2020 годах»</a:t>
            </a:r>
            <a:endParaRPr 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74" name="Прямоугольник 2"/>
          <p:cNvSpPr>
            <a:spLocks noChangeArrowheads="1"/>
          </p:cNvSpPr>
          <p:nvPr/>
        </p:nvSpPr>
        <p:spPr bwMode="auto">
          <a:xfrm>
            <a:off x="2339975" y="6381750"/>
            <a:ext cx="457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муниципальной программы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26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Прямоугольник 2"/>
          <p:cNvSpPr>
            <a:spLocks noChangeArrowheads="1"/>
          </p:cNvSpPr>
          <p:nvPr/>
        </p:nvSpPr>
        <p:spPr bwMode="auto">
          <a:xfrm>
            <a:off x="1258888" y="209550"/>
            <a:ext cx="79930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 программа «Развитие культуры городского округа Красноуфимск в 2014-2020 годах»</a:t>
            </a:r>
            <a:endParaRPr 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0179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5750" y="1484313"/>
            <a:ext cx="8208963" cy="255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Нравственное развитие и реализация человеческого потенциала в условиях перехода к инновационному типу развития общества и экономики городского округа Красноуфимск</a:t>
            </a:r>
          </a:p>
          <a:p>
            <a:pPr eaLnBrk="1" hangingPunct="1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исполнитель: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Управление культуры городского округа Красноуфимск</a:t>
            </a:r>
          </a:p>
          <a:p>
            <a:pPr eaLnBrk="1" hangingPunct="1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подпрограммы: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"Развитие культуры и искусства"</a:t>
            </a:r>
          </a:p>
          <a:p>
            <a:pPr eaLnBrk="1" hangingPunct="1"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"Развитие образования в сфере культуры и искусства"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"Обеспечение реализации муниципальной программы "Развитие культуры в городском округе Красноуфимск до 2020 года "</a:t>
            </a:r>
          </a:p>
          <a:p>
            <a:pPr eaLnBrk="1" hangingPunct="1">
              <a:defRPr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182" name="TextBox 7"/>
          <p:cNvSpPr txBox="1">
            <a:spLocks noChangeArrowheads="1"/>
          </p:cNvSpPr>
          <p:nvPr/>
        </p:nvSpPr>
        <p:spPr bwMode="auto">
          <a:xfrm>
            <a:off x="2995613" y="6381750"/>
            <a:ext cx="27892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финансирования (тыс. руб.):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674542956"/>
              </p:ext>
            </p:extLst>
          </p:nvPr>
        </p:nvGraphicFramePr>
        <p:xfrm>
          <a:off x="755575" y="3861048"/>
          <a:ext cx="7739137" cy="2209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6399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890586"/>
              </p:ext>
            </p:extLst>
          </p:nvPr>
        </p:nvGraphicFramePr>
        <p:xfrm>
          <a:off x="179511" y="1052734"/>
          <a:ext cx="8856986" cy="5328593"/>
        </p:xfrm>
        <a:graphic>
          <a:graphicData uri="http://schemas.openxmlformats.org/drawingml/2006/table">
            <a:tbl>
              <a:tblPr/>
              <a:tblGrid>
                <a:gridCol w="370657"/>
                <a:gridCol w="3786099"/>
                <a:gridCol w="1035609"/>
                <a:gridCol w="1839135"/>
                <a:gridCol w="1825486"/>
              </a:tblGrid>
              <a:tr h="3884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A5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A5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Ед. изм.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A5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A5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2017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A5B8"/>
                    </a:solidFill>
                  </a:tcPr>
                </a:tc>
              </a:tr>
              <a:tr h="3884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AD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Количество муниципальных учреждений культуры (филиалов)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BE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единиц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1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3(10)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3(10)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2581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AD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Количество посетителей музея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BE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посещений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1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24 726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20 701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3884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AD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Число посещений муниципальных библиотек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BE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тыс. чел.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1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171,1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17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4578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AD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Посещаемость населением мероприятий, проводимых Центром Культуры и Досуга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BE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1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167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посещений  на 1000 человек посещений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10248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7769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AD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Доля детей, посещающих культурно-досуговые учреждения и творческие кружки на постоянной основе, от общего числа детей в возрасте до 18 лет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BE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1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81,5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111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13107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AD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Численность обучающихся в расчете на одного педагогического работника, включая концертмейстера в детской школе искусств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BE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чел.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1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7769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AD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Увеличение количества одаренных детей, участвовавших в творческих мероприятиях по отношению и к общей численности детей, обучающихся в детской школе искусств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BE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1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6,2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5826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AD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Среднемесячная заработная плата работников муниципальных учреждений культуры и искусства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BE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рублей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E1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23 968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30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650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00250" y="214313"/>
            <a:ext cx="495141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+mj-lt"/>
                <a:cs typeface="+mn-cs"/>
              </a:rPr>
              <a:t>Основные показатели по культуре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17496"/>
            <a:ext cx="792549" cy="993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5750" y="1484313"/>
            <a:ext cx="8208963" cy="3048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успешной социализации и вовлечения молодежи в социально-экономическое развитие ГО Красноуфимск, обеспечение развития и максимального использования демографического, социального, экономического и гражданского потенциала молодых жителей ГО Красноуфимск.</a:t>
            </a:r>
          </a:p>
          <a:p>
            <a:pPr eaLnBrk="1" hangingPunct="1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подпрограммы: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«Молодежь ГО Красноуфимск»;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«Патриотическое воспитание граждан и подготовка молодежи городского округа Красноуфимск к военной службе»;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реализации муниципальной программы "Развитие молодежной политики в городском округе Красноуфимск».</a:t>
            </a:r>
          </a:p>
          <a:p>
            <a:pPr eaLnBrk="1" hangingPunct="1">
              <a:defRPr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253" name="Rectangle 4"/>
          <p:cNvSpPr>
            <a:spLocks noChangeArrowheads="1"/>
          </p:cNvSpPr>
          <p:nvPr/>
        </p:nvSpPr>
        <p:spPr bwMode="auto">
          <a:xfrm>
            <a:off x="1073150" y="282575"/>
            <a:ext cx="7454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«Развитие молодежной политики</a:t>
            </a:r>
          </a:p>
          <a:p>
            <a:pPr algn="ctr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в городском округе Красноуфимск в 2014-2020 г.г.»  </a:t>
            </a:r>
          </a:p>
        </p:txBody>
      </p:sp>
      <p:sp>
        <p:nvSpPr>
          <p:cNvPr id="53254" name="TextBox 8"/>
          <p:cNvSpPr txBox="1">
            <a:spLocks noChangeArrowheads="1"/>
          </p:cNvSpPr>
          <p:nvPr/>
        </p:nvSpPr>
        <p:spPr bwMode="auto">
          <a:xfrm>
            <a:off x="2995613" y="6381750"/>
            <a:ext cx="27892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финансирования (тыс. руб.):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199746527"/>
              </p:ext>
            </p:extLst>
          </p:nvPr>
        </p:nvGraphicFramePr>
        <p:xfrm>
          <a:off x="1073150" y="4437112"/>
          <a:ext cx="7027242" cy="1904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3890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98" name="Group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893276"/>
              </p:ext>
            </p:extLst>
          </p:nvPr>
        </p:nvGraphicFramePr>
        <p:xfrm>
          <a:off x="323850" y="1628775"/>
          <a:ext cx="8424863" cy="5091748"/>
        </p:xfrm>
        <a:graphic>
          <a:graphicData uri="http://schemas.openxmlformats.org/drawingml/2006/table">
            <a:tbl>
              <a:tblPr/>
              <a:tblGrid>
                <a:gridCol w="4765675"/>
                <a:gridCol w="852488"/>
                <a:gridCol w="1020762"/>
                <a:gridCol w="936625"/>
                <a:gridCol w="849313"/>
              </a:tblGrid>
              <a:tr h="374650">
                <a:tc>
                  <a:txBody>
                    <a:bodyPr/>
                    <a:lstStyle>
                      <a:lvl1pPr indent="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       показателя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</a:t>
                      </a:r>
                      <a:b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измерения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г.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г.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2017 г.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6A6A6">
                        <a:alpha val="50000"/>
                      </a:srgbClr>
                    </a:solidFill>
                  </a:tcPr>
                </a:tc>
              </a:tr>
              <a:tr h="854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подростков, посещающих клубы, вовлеченных в клубные мероприятия и инновационные проекты (программы) досуговой деятельности в клубах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1856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3800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4291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49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доли обучающихся, участвующих в деятельности патриотических молодежных объединений, в мероприятиях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49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Доли граждан допризывного возраста (15-18 лет), проходящих подготовку в оборонно-спортивных лагерях из числа обучающихся 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49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трудоустроенных несовершеннолетних, от общей численности трудоустроенных, через Центр занятости населения, молодежную биржу труда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4938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молодежи в возрасте 14-30лет,принявших участие в мероприятиях, направленных на гармонизацию межнациональных и межконфессиональных отношений, профилактику экстремизма и укрепления толерантности  </a:t>
                      </a:r>
                    </a:p>
                  </a:txBody>
                  <a:tcPr marL="47625" marR="47625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287" name="Rectangle 4"/>
          <p:cNvSpPr>
            <a:spLocks noChangeArrowheads="1"/>
          </p:cNvSpPr>
          <p:nvPr/>
        </p:nvSpPr>
        <p:spPr bwMode="auto">
          <a:xfrm>
            <a:off x="1073150" y="282575"/>
            <a:ext cx="7454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 «Развитие молодежной политики</a:t>
            </a:r>
          </a:p>
          <a:p>
            <a:pPr algn="ctr" eaLnBrk="0" hangingPunct="0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в городском округе Красноуфимск в 2014-2020 г.г.»  </a:t>
            </a:r>
          </a:p>
        </p:txBody>
      </p:sp>
    </p:spTree>
    <p:extLst>
      <p:ext uri="{BB962C8B-B14F-4D97-AF65-F5344CB8AC3E}">
        <p14:creationId xmlns:p14="http://schemas.microsoft.com/office/powerpoint/2010/main" val="407257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184150" cy="469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tIns="152352" bIns="38088"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2875" y="142875"/>
            <a:ext cx="8786813" cy="1600200"/>
          </a:xfrm>
          <a:prstGeom prst="rect">
            <a:avLst/>
          </a:prstGeom>
          <a:solidFill>
            <a:schemeClr val="bg2"/>
          </a:solidFill>
        </p:spPr>
        <p:txBody>
          <a:bodyPr>
            <a:spAutoFit/>
          </a:bodyPr>
          <a:lstStyle/>
          <a:p>
            <a:pPr eaLnBrk="0" hangingPunct="0">
              <a:tabLst>
                <a:tab pos="457200" algn="l"/>
              </a:tabLst>
              <a:defRPr/>
            </a:pPr>
            <a:endParaRPr lang="en-US" sz="2000" b="1" smtClean="0">
              <a:latin typeface="+mj-lt"/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  <a:defRPr/>
            </a:pPr>
            <a:endParaRPr lang="en-US" sz="2000" b="1" smtClean="0">
              <a:latin typeface="+mj-lt"/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  <a:defRPr/>
            </a:pPr>
            <a:endParaRPr lang="en-US" sz="2000" b="1" smtClean="0">
              <a:solidFill>
                <a:schemeClr val="bg1"/>
              </a:solidFill>
              <a:latin typeface="+mj-lt"/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  <a:defRPr/>
            </a:pPr>
            <a:endParaRPr lang="en-US" sz="2000" b="1" smtClean="0">
              <a:solidFill>
                <a:srgbClr val="000000"/>
              </a:solidFill>
              <a:latin typeface="+mj-lt"/>
              <a:ea typeface="Times New Roman" pitchFamily="18" charset="0"/>
              <a:cs typeface="+mn-cs"/>
            </a:endParaRPr>
          </a:p>
          <a:p>
            <a:pPr eaLnBrk="0" hangingPunct="0">
              <a:tabLst>
                <a:tab pos="457200" algn="l"/>
              </a:tabLst>
              <a:defRPr/>
            </a:pPr>
            <a:endParaRPr lang="ru-RU" b="1" dirty="0">
              <a:solidFill>
                <a:srgbClr val="000000"/>
              </a:solidFill>
              <a:latin typeface="+mj-lt"/>
              <a:ea typeface="Times New Roman" pitchFamily="18" charset="0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313" y="285750"/>
            <a:ext cx="8786812" cy="15001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tabLst>
                <a:tab pos="457200" algn="l"/>
              </a:tabLst>
              <a:defRPr/>
            </a:pPr>
            <a:r>
              <a:rPr lang="ru-RU" b="1" dirty="0" smtClean="0">
                <a:solidFill>
                  <a:srgbClr val="000000"/>
                </a:solidFill>
                <a:cs typeface="Times New Roman" pitchFamily="18" charset="0"/>
              </a:rPr>
              <a:t>Городской округ Красноуфимск расположен в юго-западной части Свердловской области, со всех сторон окружен территорией муниципального образования </a:t>
            </a:r>
            <a:r>
              <a:rPr lang="ru-RU" b="1" dirty="0" err="1" smtClean="0">
                <a:solidFill>
                  <a:srgbClr val="000000"/>
                </a:solidFill>
                <a:cs typeface="Times New Roman" pitchFamily="18" charset="0"/>
              </a:rPr>
              <a:t>Красноуфимский</a:t>
            </a:r>
            <a:r>
              <a:rPr lang="ru-RU" b="1" dirty="0" smtClean="0">
                <a:solidFill>
                  <a:srgbClr val="000000"/>
                </a:solidFill>
                <a:cs typeface="Times New Roman" pitchFamily="18" charset="0"/>
              </a:rPr>
              <a:t> округ. Общая площадь округа 127,78 км².</a:t>
            </a:r>
            <a:endParaRPr lang="en-US" b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pic>
        <p:nvPicPr>
          <p:cNvPr id="73732" name="Picture 4" descr="E:\jp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24996" y="1857375"/>
            <a:ext cx="5338019" cy="44648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214314" y="1857375"/>
            <a:ext cx="3349574" cy="64611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tabLst>
                <a:tab pos="457200" algn="l"/>
              </a:tabLst>
              <a:defRPr/>
            </a:pPr>
            <a:r>
              <a:rPr lang="ru-RU" b="1" dirty="0">
                <a:latin typeface="+mj-lt"/>
                <a:cs typeface="Times New Roman" pitchFamily="18" charset="0"/>
              </a:rPr>
              <a:t>Административное</a:t>
            </a:r>
            <a:endParaRPr lang="en-US" b="1" dirty="0">
              <a:latin typeface="+mj-lt"/>
              <a:cs typeface="Times New Roman" pitchFamily="18" charset="0"/>
            </a:endParaRPr>
          </a:p>
          <a:p>
            <a:pPr eaLnBrk="0" hangingPunct="0">
              <a:tabLst>
                <a:tab pos="457200" algn="l"/>
              </a:tabLst>
              <a:defRPr/>
            </a:pPr>
            <a:r>
              <a:rPr lang="ru-RU" b="1" dirty="0">
                <a:latin typeface="+mj-lt"/>
                <a:cs typeface="Times New Roman" pitchFamily="18" charset="0"/>
              </a:rPr>
              <a:t> устройство</a:t>
            </a:r>
            <a:endParaRPr lang="en-US" b="1" dirty="0">
              <a:latin typeface="+mj-lt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314" y="2571750"/>
            <a:ext cx="3349574" cy="9286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tabLst>
                <a:tab pos="457200" algn="l"/>
              </a:tabLst>
              <a:defRPr/>
            </a:pPr>
            <a:r>
              <a:rPr lang="ru-RU" b="1" dirty="0">
                <a:solidFill>
                  <a:srgbClr val="000000"/>
                </a:solidFill>
                <a:cs typeface="Times New Roman" pitchFamily="18" charset="0"/>
              </a:rPr>
              <a:t>В состав городского округа</a:t>
            </a:r>
            <a:r>
              <a:rPr lang="en-US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0000"/>
                </a:solidFill>
                <a:cs typeface="Times New Roman" pitchFamily="18" charset="0"/>
              </a:rPr>
              <a:t>входит 5 населенных пунктов:</a:t>
            </a:r>
            <a:endParaRPr lang="en-US" b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312" y="3571875"/>
            <a:ext cx="3349575" cy="15001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buFontTx/>
              <a:buChar char="•"/>
              <a:tabLst>
                <a:tab pos="457200" algn="l"/>
              </a:tabLst>
              <a:defRPr/>
            </a:pPr>
            <a:r>
              <a:rPr lang="ru-RU" b="1" dirty="0">
                <a:solidFill>
                  <a:srgbClr val="000000"/>
                </a:solidFill>
                <a:cs typeface="Times New Roman" pitchFamily="18" charset="0"/>
              </a:rPr>
              <a:t>г. Красноуфимск;</a:t>
            </a:r>
            <a:endParaRPr lang="ru-RU" b="1" dirty="0">
              <a:solidFill>
                <a:srgbClr val="FFFFFF"/>
              </a:solidFill>
              <a:cs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457200" algn="l"/>
              </a:tabLst>
              <a:defRPr/>
            </a:pPr>
            <a:r>
              <a:rPr lang="ru-RU" b="1" dirty="0">
                <a:solidFill>
                  <a:srgbClr val="000000"/>
                </a:solidFill>
                <a:cs typeface="Times New Roman" pitchFamily="18" charset="0"/>
              </a:rPr>
              <a:t>п. Журавлиный Лог;</a:t>
            </a:r>
            <a:endParaRPr lang="ru-RU" b="1" dirty="0">
              <a:solidFill>
                <a:srgbClr val="FFFFFF"/>
              </a:solidFill>
              <a:cs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457200" algn="l"/>
              </a:tabLst>
              <a:defRPr/>
            </a:pPr>
            <a:r>
              <a:rPr lang="ru-RU" b="1" dirty="0">
                <a:solidFill>
                  <a:srgbClr val="000000"/>
                </a:solidFill>
                <a:cs typeface="Times New Roman" pitchFamily="18" charset="0"/>
              </a:rPr>
              <a:t>п. </a:t>
            </a:r>
            <a:r>
              <a:rPr lang="ru-RU" b="1" dirty="0" err="1">
                <a:solidFill>
                  <a:srgbClr val="000000"/>
                </a:solidFill>
                <a:cs typeface="Times New Roman" pitchFamily="18" charset="0"/>
              </a:rPr>
              <a:t>Полухино</a:t>
            </a:r>
            <a:r>
              <a:rPr lang="ru-RU" b="1" dirty="0">
                <a:solidFill>
                  <a:srgbClr val="000000"/>
                </a:solidFill>
                <a:cs typeface="Times New Roman" pitchFamily="18" charset="0"/>
              </a:rPr>
              <a:t>;</a:t>
            </a:r>
            <a:endParaRPr lang="ru-RU" b="1" dirty="0">
              <a:solidFill>
                <a:srgbClr val="FFFFFF"/>
              </a:solidFill>
              <a:cs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457200" algn="l"/>
              </a:tabLst>
              <a:defRPr/>
            </a:pPr>
            <a:r>
              <a:rPr lang="ru-RU" b="1" dirty="0">
                <a:solidFill>
                  <a:srgbClr val="000000"/>
                </a:solidFill>
                <a:cs typeface="Times New Roman" pitchFamily="18" charset="0"/>
              </a:rPr>
              <a:t>п. Пудлинговый;</a:t>
            </a:r>
            <a:endParaRPr lang="ru-RU" b="1" dirty="0">
              <a:solidFill>
                <a:srgbClr val="FFFFFF"/>
              </a:solidFill>
              <a:cs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457200" algn="l"/>
              </a:tabLst>
              <a:defRPr/>
            </a:pPr>
            <a:r>
              <a:rPr lang="ru-RU" b="1" dirty="0">
                <a:solidFill>
                  <a:srgbClr val="000000"/>
                </a:solidFill>
                <a:cs typeface="Times New Roman" pitchFamily="18" charset="0"/>
              </a:rPr>
              <a:t>п. Черная Речка.</a:t>
            </a:r>
            <a:endParaRPr lang="ru-RU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5750" y="1273175"/>
            <a:ext cx="8678863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оздание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условий для развития физической культуры и спорта в муниципальном образовании городской округ Красноуфимск, 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для лиц с ограниченными возможностями здоровья и инвалидов, совершенствование системы подготовки спортивного резерва, спорта высших достижений, способствующей успешному выступлению спортсменов городского округа Красноуфимск на областных, окружных  и всероссийских соревнованиях;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оздание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условий для развития детско-юношеского спорта, подготовки спортивного резерва сборных команд  городского округа Красноуфимск, Свердловской области и Российской Федерации;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оздание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условий, обеспечивающих доступность к спортивной инфраструктуре городского округа Красноуфимск.</a:t>
            </a:r>
          </a:p>
          <a:p>
            <a:pPr eaLnBrk="1" hangingPunct="1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подпрограмму: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физической культуры и спорта городского округа Красноуфимск»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301" name="Rectangle 4"/>
          <p:cNvSpPr>
            <a:spLocks noChangeArrowheads="1"/>
          </p:cNvSpPr>
          <p:nvPr/>
        </p:nvSpPr>
        <p:spPr bwMode="auto">
          <a:xfrm>
            <a:off x="1073150" y="282575"/>
            <a:ext cx="74564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физической культуры </a:t>
            </a:r>
            <a:endParaRPr 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и спорта   городского округа Красноуфимск в 2014-2020 годах»</a:t>
            </a:r>
            <a:endParaRPr 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302" name="TextBox 8"/>
          <p:cNvSpPr txBox="1">
            <a:spLocks noChangeArrowheads="1"/>
          </p:cNvSpPr>
          <p:nvPr/>
        </p:nvSpPr>
        <p:spPr bwMode="auto">
          <a:xfrm>
            <a:off x="2995613" y="6381750"/>
            <a:ext cx="27892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финансирования (тыс. руб.):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668314473"/>
              </p:ext>
            </p:extLst>
          </p:nvPr>
        </p:nvGraphicFramePr>
        <p:xfrm>
          <a:off x="395536" y="4149080"/>
          <a:ext cx="8134102" cy="2232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3179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233" name="Group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772109"/>
              </p:ext>
            </p:extLst>
          </p:nvPr>
        </p:nvGraphicFramePr>
        <p:xfrm>
          <a:off x="179388" y="1557338"/>
          <a:ext cx="8640762" cy="4805047"/>
        </p:xfrm>
        <a:graphic>
          <a:graphicData uri="http://schemas.openxmlformats.org/drawingml/2006/table">
            <a:tbl>
              <a:tblPr/>
              <a:tblGrid>
                <a:gridCol w="4800600"/>
                <a:gridCol w="1135062"/>
                <a:gridCol w="958850"/>
                <a:gridCol w="958850"/>
                <a:gridCol w="787400"/>
              </a:tblGrid>
              <a:tr h="452438">
                <a:tc>
                  <a:txBody>
                    <a:bodyPr/>
                    <a:lstStyle>
                      <a:lvl1pPr indent="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       показателя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Единица</a:t>
                      </a:r>
                      <a:b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измерения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 г.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6868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 г.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6868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Факт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 г.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68686">
                        <a:alpha val="50000"/>
                      </a:srgbClr>
                    </a:solidFill>
                  </a:tcPr>
                </a:tc>
              </a:tr>
              <a:tr h="13573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жителей городского округа Красноуфимск, систематически занимающихся физической культурой и спортом, в общей численности населения городского округа Красноуфимск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36,0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37,5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79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спортивно-массовых и физкультурно-оздоровительных мероприятий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единиц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131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медалей, завоеванных спортсменами городского округа Красноуфимск на официальных областных соревнованиях по видам спорта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единиц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452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Обеспеченность спортивными сооружениями :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270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плоскостные сооружения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55,6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55,7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65,4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270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спортивные залы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76,0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80,6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270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плавательные бассейны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227" name="Rectangle 4"/>
          <p:cNvSpPr>
            <a:spLocks noChangeArrowheads="1"/>
          </p:cNvSpPr>
          <p:nvPr/>
        </p:nvSpPr>
        <p:spPr bwMode="auto">
          <a:xfrm>
            <a:off x="1073150" y="282575"/>
            <a:ext cx="74564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физической культуры </a:t>
            </a:r>
            <a:endParaRPr 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и спорта   городского округа Красноуфимск в 2014-2020 годах»</a:t>
            </a:r>
            <a:endParaRPr 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28" name="Прямоугольник 5"/>
          <p:cNvSpPr>
            <a:spLocks noChangeArrowheads="1"/>
          </p:cNvSpPr>
          <p:nvPr/>
        </p:nvSpPr>
        <p:spPr bwMode="auto">
          <a:xfrm>
            <a:off x="2339975" y="6381750"/>
            <a:ext cx="457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муниципальной программы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78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4000" y="1412875"/>
            <a:ext cx="8678863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эффективного управления и распоряжения имуществом, находящимся в муниципальной собственности городского округа  Красноуфимск.</a:t>
            </a:r>
          </a:p>
          <a:p>
            <a:pPr eaLnBrk="1" hangingPunct="1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исполнитель: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 местного самоуправления, уполномоченный в сфере управления муниципальным имуществом «Управление муниципальным имуществом городского округа Красноуфимск» (далее ОМС Управление муниципальным имуществом)</a:t>
            </a:r>
          </a:p>
          <a:p>
            <a:pPr eaLnBrk="1" hangingPunct="1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подпрограммы: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«Управление и распоряжение муниципальной собственностью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реализации муниципальной  программы  городского округа Красноуфимск «Управление муниципальной собственностью городского округа Красноуфимск в 2014-2020 годах».   </a:t>
            </a:r>
          </a:p>
          <a:p>
            <a:pPr eaLnBrk="1" hangingPunct="1">
              <a:defRPr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349" name="Rectangle 4"/>
          <p:cNvSpPr>
            <a:spLocks noChangeArrowheads="1"/>
          </p:cNvSpPr>
          <p:nvPr/>
        </p:nvSpPr>
        <p:spPr bwMode="auto">
          <a:xfrm>
            <a:off x="846138" y="328613"/>
            <a:ext cx="814070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«Управление муниципальной </a:t>
            </a:r>
            <a:endParaRPr lang="en-US" sz="19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собственностью городского округа</a:t>
            </a:r>
            <a:r>
              <a:rPr lang="en-US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Красноуфимск</a:t>
            </a:r>
            <a:r>
              <a:rPr lang="en-US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в 2014</a:t>
            </a:r>
            <a:r>
              <a:rPr lang="en-US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2020 годах» </a:t>
            </a:r>
            <a:endParaRPr lang="ru-RU" sz="1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350" name="TextBox 8"/>
          <p:cNvSpPr txBox="1">
            <a:spLocks noChangeArrowheads="1"/>
          </p:cNvSpPr>
          <p:nvPr/>
        </p:nvSpPr>
        <p:spPr bwMode="auto">
          <a:xfrm>
            <a:off x="2995613" y="6381750"/>
            <a:ext cx="27892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финансирования (тыс. руб.):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080210887"/>
              </p:ext>
            </p:extLst>
          </p:nvPr>
        </p:nvGraphicFramePr>
        <p:xfrm>
          <a:off x="846138" y="4221088"/>
          <a:ext cx="6894214" cy="2160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4546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846138" y="328613"/>
            <a:ext cx="814070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«Управление муниципальной </a:t>
            </a:r>
            <a:endParaRPr lang="en-US" sz="19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собственностью городского округа</a:t>
            </a:r>
            <a:r>
              <a:rPr lang="en-US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Красноуфимск</a:t>
            </a:r>
            <a:r>
              <a:rPr lang="en-US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в 2014</a:t>
            </a:r>
            <a:r>
              <a:rPr lang="en-US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b="1">
                <a:latin typeface="Times New Roman" panose="02020603050405020304" pitchFamily="18" charset="0"/>
                <a:cs typeface="Times New Roman" panose="02020603050405020304" pitchFamily="18" charset="0"/>
              </a:rPr>
              <a:t>2020 годах» </a:t>
            </a:r>
            <a:endParaRPr lang="ru-RU" sz="1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252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536550"/>
              </p:ext>
            </p:extLst>
          </p:nvPr>
        </p:nvGraphicFramePr>
        <p:xfrm>
          <a:off x="323850" y="1504950"/>
          <a:ext cx="8569325" cy="5000626"/>
        </p:xfrm>
        <a:graphic>
          <a:graphicData uri="http://schemas.openxmlformats.org/drawingml/2006/table">
            <a:tbl>
              <a:tblPr/>
              <a:tblGrid>
                <a:gridCol w="5157788"/>
                <a:gridCol w="915987"/>
                <a:gridCol w="747713"/>
                <a:gridCol w="914400"/>
                <a:gridCol w="833437"/>
              </a:tblGrid>
              <a:tr h="304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       показателя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</a:t>
                      </a:r>
                      <a:b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измерения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г.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г.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Факт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г.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</a:tr>
              <a:tr h="1216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проверок эффективности и целевого использования муниципального имущества, переданного во временное владение и пользование (ед.)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Земельных участков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0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4524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муниципального имущества (тыс.руб.)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33 628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30 540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32 189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857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муниципального имущества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14 225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26 138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3 418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004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земельных участков, государственная собственность на которые не разграничена, поставленных на кадастровый учет в результате межевания (формирования) (шт)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Шт.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2890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объектов недвижимости , в отношении которых проведена техническая инвентаризация , в общем количестве объектов недвижимости, учитываемых в реестре муниципального имущества и подлежащих технической инвентаризации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87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объектов муниципального имущества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Шт.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29907" marR="29907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246" name="Прямоугольник 4"/>
          <p:cNvSpPr>
            <a:spLocks noChangeArrowheads="1"/>
          </p:cNvSpPr>
          <p:nvPr/>
        </p:nvSpPr>
        <p:spPr bwMode="auto">
          <a:xfrm>
            <a:off x="2362200" y="6477000"/>
            <a:ext cx="457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муниципальной программы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54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7975" y="1412875"/>
            <a:ext cx="8678863" cy="3354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Рациональное управление средствами местного бюджета, повышение эффективности бюджетных расходов;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условий для реализации мероприятий муниципальной программы  в соответствии с установленными сроками и задачами.</a:t>
            </a:r>
          </a:p>
          <a:p>
            <a:pPr eaLnBrk="1" hangingPunct="1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исполнитель: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управление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городского округа Красноуфимск</a:t>
            </a:r>
          </a:p>
          <a:p>
            <a:pPr eaLnBrk="1" hangingPunct="1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подпрограммы: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«Управление бюджетным процессом и его совершенствование»;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«Управление муниципальным долгом»;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реализации муниципальной  программы городского округа Красноуфимск в 2014-2020 годах».</a:t>
            </a:r>
          </a:p>
          <a:p>
            <a:pPr eaLnBrk="1" hangingPunct="1">
              <a:defRPr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397" name="Rectangle 4"/>
          <p:cNvSpPr>
            <a:spLocks noChangeArrowheads="1"/>
          </p:cNvSpPr>
          <p:nvPr/>
        </p:nvSpPr>
        <p:spPr bwMode="auto">
          <a:xfrm>
            <a:off x="846138" y="314325"/>
            <a:ext cx="8140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 программа «Управление муниципальными финансами городского округа Красноуфимск в 2014-2020 годах»</a:t>
            </a:r>
          </a:p>
        </p:txBody>
      </p:sp>
      <p:sp>
        <p:nvSpPr>
          <p:cNvPr id="59398" name="TextBox 8"/>
          <p:cNvSpPr txBox="1">
            <a:spLocks noChangeArrowheads="1"/>
          </p:cNvSpPr>
          <p:nvPr/>
        </p:nvSpPr>
        <p:spPr bwMode="auto">
          <a:xfrm>
            <a:off x="2995613" y="6381750"/>
            <a:ext cx="27892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финансирования (тыс. руб.):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338018996"/>
              </p:ext>
            </p:extLst>
          </p:nvPr>
        </p:nvGraphicFramePr>
        <p:xfrm>
          <a:off x="611560" y="4437112"/>
          <a:ext cx="7776864" cy="1944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3265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846138" y="314325"/>
            <a:ext cx="8140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 программа «Управление муниципальными финансами городского округа Красноуфимск в 2014-2020 годах»</a:t>
            </a:r>
          </a:p>
        </p:txBody>
      </p:sp>
      <p:graphicFrame>
        <p:nvGraphicFramePr>
          <p:cNvPr id="11309" name="Group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919766"/>
              </p:ext>
            </p:extLst>
          </p:nvPr>
        </p:nvGraphicFramePr>
        <p:xfrm>
          <a:off x="179388" y="1773238"/>
          <a:ext cx="8640762" cy="4608513"/>
        </p:xfrm>
        <a:graphic>
          <a:graphicData uri="http://schemas.openxmlformats.org/drawingml/2006/table">
            <a:tbl>
              <a:tblPr/>
              <a:tblGrid>
                <a:gridCol w="4235450"/>
                <a:gridCol w="1379537"/>
                <a:gridCol w="1038225"/>
                <a:gridCol w="1036638"/>
                <a:gridCol w="950912"/>
              </a:tblGrid>
              <a:tr h="5254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       показателя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Единица</a:t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измерения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 г.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 г.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Факт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 г.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</a:tr>
              <a:tr h="10636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Формирование  бюджета городского округа Красноуфимск в программной структуре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да/нет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0636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Исполнение прогноза налоговых и неналоговых доходов местного бюджета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250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Осуществление  внутреннего муниципального финансового контроля в сфере бюджетных правоотношений 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да/нет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04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Выполнение плана контрольно-ревизионной работы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процентов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338" marR="47338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306" name="Прямоугольник 5"/>
          <p:cNvSpPr>
            <a:spLocks noChangeArrowheads="1"/>
          </p:cNvSpPr>
          <p:nvPr/>
        </p:nvSpPr>
        <p:spPr bwMode="auto">
          <a:xfrm>
            <a:off x="2339975" y="6381750"/>
            <a:ext cx="457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муниципальной программы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36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1204913"/>
            <a:ext cx="8891214" cy="3801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сбалансированного, динамичного социально-экономического развития городского округа Красноуфимск;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муниципального управления по вопросам, связанным с общегосударственным управлением.</a:t>
            </a:r>
          </a:p>
          <a:p>
            <a:pPr eaLnBrk="1" hangingPunct="1">
              <a:defRPr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исполнитель: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городского округа Красноуфимск </a:t>
            </a:r>
          </a:p>
          <a:p>
            <a:pPr eaLnBrk="1" hangingPunct="1">
              <a:defRPr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подпрограммы: 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реализации муниципальной программы «Развитие и обеспечение эффективности деятельности администрации городского округа Красноуфимск в 2014-2020 годах»;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«Содействие реализации муниципальных функций, связанных с общегосударственным управлением»;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«Обеспечение жильем  молодых семей на территории городского округа Красноуфимск на 2016-2020 годы»;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«Поддержка и развитие малого и среднего предпринимательства в городском округе Красноуфимск в 2016-2020 годах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градостроительной деятельности в городском округе Красноуфимск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региональной поддержки молодым семьям на улучшение жилищных условий на территории городского округа Красноуфимск на 2016-2020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45" name="Rectangle 4"/>
          <p:cNvSpPr>
            <a:spLocks noChangeArrowheads="1"/>
          </p:cNvSpPr>
          <p:nvPr/>
        </p:nvSpPr>
        <p:spPr bwMode="auto">
          <a:xfrm>
            <a:off x="693738" y="214313"/>
            <a:ext cx="86407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и обеспечение эффективности деятельности администрации городского округа Красноуфимск в 2014-2020 годах»</a:t>
            </a: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46" name="TextBox 8"/>
          <p:cNvSpPr txBox="1">
            <a:spLocks noChangeArrowheads="1"/>
          </p:cNvSpPr>
          <p:nvPr/>
        </p:nvSpPr>
        <p:spPr bwMode="auto">
          <a:xfrm>
            <a:off x="2995613" y="6381750"/>
            <a:ext cx="27892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финансирования (тыс. руб.):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628343168"/>
              </p:ext>
            </p:extLst>
          </p:nvPr>
        </p:nvGraphicFramePr>
        <p:xfrm>
          <a:off x="285750" y="4365104"/>
          <a:ext cx="8606730" cy="2016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8420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693738" y="230188"/>
            <a:ext cx="86407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«Развитие и обеспечение эффективности деятельности администрации городского округа Красноуфимск в 2014-2020 годах»</a:t>
            </a:r>
          </a:p>
        </p:txBody>
      </p:sp>
      <p:graphicFrame>
        <p:nvGraphicFramePr>
          <p:cNvPr id="12326" name="Group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101249"/>
              </p:ext>
            </p:extLst>
          </p:nvPr>
        </p:nvGraphicFramePr>
        <p:xfrm>
          <a:off x="179388" y="1844675"/>
          <a:ext cx="8640762" cy="4537077"/>
        </p:xfrm>
        <a:graphic>
          <a:graphicData uri="http://schemas.openxmlformats.org/drawingml/2006/table">
            <a:tbl>
              <a:tblPr/>
              <a:tblGrid>
                <a:gridCol w="4187825"/>
                <a:gridCol w="1222375"/>
                <a:gridCol w="1049337"/>
                <a:gridCol w="1131888"/>
                <a:gridCol w="1049337"/>
              </a:tblGrid>
              <a:tr h="795338">
                <a:tc>
                  <a:txBody>
                    <a:bodyPr/>
                    <a:lstStyle>
                      <a:lvl1pPr indent="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3429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       показателя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Единица</a:t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измерения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г.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2017г.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2017 г.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</a:tr>
              <a:tr h="1119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поступлений от налога на имущество физических лиц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прошлому году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110,2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105,0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163,5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503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поступлений от штрафов, начисленных административной комиссией городского округа Красноуфимск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 прошлому году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124,6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105,0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73,4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119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опубликованных НПА от общего количества НПА, обязательных для  публикации   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47625" marR="47625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324" name="Прямоугольник 4"/>
          <p:cNvSpPr>
            <a:spLocks noChangeArrowheads="1"/>
          </p:cNvSpPr>
          <p:nvPr/>
        </p:nvSpPr>
        <p:spPr bwMode="auto">
          <a:xfrm>
            <a:off x="2339975" y="6381750"/>
            <a:ext cx="457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муниципальной программы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08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7975" y="1412875"/>
            <a:ext cx="8678863" cy="493981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и поддержание комфортного проживания населения;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Эффективная работа жилищно-коммунальной инфраструктуры;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выполнения требований Регламента содержания дорожно-уличной сети;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обязательств учреждения по социальной поддержке отдельных категорий граждан, создание условий для повышения качества жизни отдельных категорий граждан, степени их социальной защищенности;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целостности и эффективной системы управления жилищно-коммунальным и дорожным хозяйством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городского округа Красноуфимск.</a:t>
            </a:r>
          </a:p>
          <a:p>
            <a:pPr eaLnBrk="1" hangingPunct="1">
              <a:defRPr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исполнитель: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Красноуфимское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МКУ «Служба единого заказчика»</a:t>
            </a:r>
          </a:p>
          <a:p>
            <a:pPr eaLnBrk="1" hangingPunct="1">
              <a:defRPr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подпрограммы: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defRPr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"Комплексное благоустройство территории городского округа Красноуфимск"  </a:t>
            </a:r>
          </a:p>
          <a:p>
            <a:pPr eaLnBrk="1" hangingPunct="1">
              <a:defRPr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"Развитие дорожного хозяйства городского округа Красноуфимск"   </a:t>
            </a:r>
          </a:p>
          <a:p>
            <a:pPr eaLnBrk="1" hangingPunct="1">
              <a:defRPr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"Развитие жилищно-коммунального комплекса  городского округа Красноуфимск"</a:t>
            </a:r>
          </a:p>
          <a:p>
            <a:pPr eaLnBrk="1" hangingPunct="1">
              <a:defRPr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«Социальная поддержка населения городского округа Красноуфимск»</a:t>
            </a:r>
          </a:p>
          <a:p>
            <a:pPr eaLnBrk="1" hangingPunct="1">
              <a:defRPr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"Строительство и реконструкция объектов городского округа Красноуфимск "</a:t>
            </a:r>
          </a:p>
          <a:p>
            <a:pPr eaLnBrk="1" hangingPunct="1">
              <a:defRPr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"Обеспечение реализации муниципальной программы и прочие мероприятия городского округа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Красноуфимск"</a:t>
            </a:r>
          </a:p>
          <a:p>
            <a:pPr eaLnBrk="1" hangingPunct="1">
              <a:defRPr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7) " Формирование современной городской среды на территории ГО Красноуфимск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</a:p>
          <a:p>
            <a:pPr eaLnBrk="1" hangingPunct="1">
              <a:defRPr/>
            </a:pP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693738" y="184150"/>
            <a:ext cx="8640762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 программа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и модернизация жилищно-коммунального и дорожного хозяйства городского округа Красноуфимск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2014-2020 годах»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94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Rectangle 4"/>
          <p:cNvSpPr>
            <a:spLocks noChangeArrowheads="1"/>
          </p:cNvSpPr>
          <p:nvPr/>
        </p:nvSpPr>
        <p:spPr bwMode="auto">
          <a:xfrm>
            <a:off x="693738" y="184150"/>
            <a:ext cx="8640762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 программа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и модернизация жилищно-коммунального и дорожного хозяйства городского округа Красноуфимск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2014-2020 годах»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517" name="TextBox 6"/>
          <p:cNvSpPr txBox="1">
            <a:spLocks noChangeArrowheads="1"/>
          </p:cNvSpPr>
          <p:nvPr/>
        </p:nvSpPr>
        <p:spPr bwMode="auto">
          <a:xfrm>
            <a:off x="2995613" y="6381750"/>
            <a:ext cx="27892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финансирования (тыс. руб.):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039998790"/>
              </p:ext>
            </p:extLst>
          </p:nvPr>
        </p:nvGraphicFramePr>
        <p:xfrm>
          <a:off x="755576" y="1916832"/>
          <a:ext cx="7776864" cy="4464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7351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62" name="Group 82"/>
          <p:cNvGraphicFramePr>
            <a:graphicFrameLocks noGrp="1"/>
          </p:cNvGraphicFramePr>
          <p:nvPr>
            <p:ph sz="quarter" idx="1"/>
          </p:nvPr>
        </p:nvGraphicFramePr>
        <p:xfrm>
          <a:off x="1000125" y="214313"/>
          <a:ext cx="7877175" cy="701675"/>
        </p:xfrm>
        <a:graphic>
          <a:graphicData uri="http://schemas.openxmlformats.org/drawingml/2006/table">
            <a:tbl>
              <a:tblPr/>
              <a:tblGrid>
                <a:gridCol w="7877175"/>
              </a:tblGrid>
              <a:tr h="7016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Численность постоянного населения ГО Красноуфимск (на конец года, человек)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03802" marR="103802" marT="45761" marB="45761"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570" name="Group 90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662440906"/>
              </p:ext>
            </p:extLst>
          </p:nvPr>
        </p:nvGraphicFramePr>
        <p:xfrm>
          <a:off x="2051050" y="1844675"/>
          <a:ext cx="4933256" cy="1915722"/>
        </p:xfrm>
        <a:graphic>
          <a:graphicData uri="http://schemas.openxmlformats.org/drawingml/2006/table">
            <a:tbl>
              <a:tblPr/>
              <a:tblGrid>
                <a:gridCol w="2369669"/>
                <a:gridCol w="2563587"/>
              </a:tblGrid>
              <a:tr h="101251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2016 год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+mn-cs"/>
                      </a:endParaRP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(отчет)</a:t>
                      </a:r>
                      <a:endParaRPr kumimoji="0" lang="ru-RU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91427" marR="91427" marT="45738" marB="457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2017 год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(отчет)</a:t>
                      </a:r>
                      <a:endParaRPr kumimoji="0" lang="ru-RU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1427" marR="91427" marT="45738" marB="457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0321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39 349,00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1427" marR="91427" marT="45738" marB="457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38 959,00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91427" marR="91427" marT="45738" marB="4573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0568" name="Picture 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3861048"/>
            <a:ext cx="3562343" cy="249691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71" name="Picture 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080" y="3861048"/>
            <a:ext cx="3619499" cy="24968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188640"/>
            <a:ext cx="786452" cy="993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59" name="Group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137067"/>
              </p:ext>
            </p:extLst>
          </p:nvPr>
        </p:nvGraphicFramePr>
        <p:xfrm>
          <a:off x="34925" y="651834"/>
          <a:ext cx="9109075" cy="6230308"/>
        </p:xfrm>
        <a:graphic>
          <a:graphicData uri="http://schemas.openxmlformats.org/drawingml/2006/table">
            <a:tbl>
              <a:tblPr/>
              <a:tblGrid>
                <a:gridCol w="496888"/>
                <a:gridCol w="3608387"/>
                <a:gridCol w="936625"/>
                <a:gridCol w="2087563"/>
                <a:gridCol w="1979612"/>
              </a:tblGrid>
              <a:tr h="62535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N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A5B8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A5B8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Ед. изм.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A5B8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2016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A5B8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2017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A5B8"/>
                    </a:solidFill>
                  </a:tcPr>
                </a:tc>
              </a:tr>
              <a:tr h="41690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ADAE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Содержание площадей объектов благоустройства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BEC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Тыс. кв. м.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3D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62535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ADAE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Количество дворовых территорий, которые соответствуют современным требованиям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BEC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3D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83381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ADAE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Количество граждан, уровень комфортности проживания которых повышен за счет реализации мероприятий Программы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BEC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Чел.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3D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10551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12361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86491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4.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ADAE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Поддержка садоводческих товариществ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BEC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Кол-во.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3D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62535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5.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ADAE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Ремонт муниципальных квартир за счет средств бюджета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BEC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Шт.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3D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62535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6.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ADAE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Увеличение протяженности сетей водоснабжения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BEC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Км.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3D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661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7.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AD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Количество общеобразовательных учреждений возле которых обеспечена безопасность дорожного движения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BE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Кол-во.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учрежд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3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  <a:tr h="6615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8.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AD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Увеличение протяженности сетей газоснабжения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BE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Км.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3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7,5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FEF"/>
                    </a:solidFill>
                  </a:tcPr>
                </a:tc>
              </a:tr>
            </a:tbl>
          </a:graphicData>
        </a:graphic>
      </p:graphicFrame>
      <p:sp>
        <p:nvSpPr>
          <p:cNvPr id="4148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79388" y="-458788"/>
            <a:ext cx="8497068" cy="1079476"/>
          </a:xfrm>
        </p:spPr>
        <p:txBody>
          <a:bodyPr anchor="b"/>
          <a:lstStyle/>
          <a:p>
            <a:r>
              <a:rPr lang="ru-RU" sz="2000" b="1" dirty="0">
                <a:solidFill>
                  <a:schemeClr val="tx1"/>
                </a:solidFill>
              </a:rPr>
              <a:t>Основные показатели </a:t>
            </a:r>
            <a:r>
              <a:rPr lang="ru-RU" sz="2000" b="1" dirty="0" smtClean="0">
                <a:solidFill>
                  <a:schemeClr val="tx1"/>
                </a:solidFill>
              </a:rPr>
              <a:t>по жилищно-коммунальному и дорожному хозяйству 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25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TextBox 5"/>
          <p:cNvSpPr txBox="1">
            <a:spLocks noChangeArrowheads="1"/>
          </p:cNvSpPr>
          <p:nvPr/>
        </p:nvSpPr>
        <p:spPr bwMode="auto">
          <a:xfrm>
            <a:off x="307975" y="1412875"/>
            <a:ext cx="8678863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единовременной помощи гражданам, оказавшимся в трудной жизненной ситуации –  60-65 чел.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не менее 7 социально – значимых объектов  элементами доступности для маломобильных групп граждан.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ежегодно более 2000 пенсионеров, ветеранов инвалидов,  к активному  образу жизни, путем  организации для них спортивных мероприятий и культурного досуга.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финансовой поддержки в виде субсидий 5 некоммерческим организациям ежегодно.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эпидемического подъема заболеваемости среди населения за счет ежегодно проводимой вакцинопрофилактики.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охват населения в возрасте с 15 до 49 лет мероприятиями первичной профилактики ВИЧ-инфекции – не менее 80,0 %.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скрининг - обследования на ВИЧ-инфекцию не менее 15,0 % взрослого населения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Охват </a:t>
            </a:r>
            <a:r>
              <a:rPr lang="ru-RU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туберкулинодиагностикой  95,0 % детей и подростков.</a:t>
            </a:r>
            <a:r>
              <a:rPr lang="ru-RU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Охват 100 % населения городского округа Красноуфимск информированием об опасности заболевания туберкулезом, о доступных мерах профилактики, создание  мотивации на раннее обращение  за медицинской помощью при подозрении на заболевание.</a:t>
            </a:r>
          </a:p>
          <a:p>
            <a:pPr eaLnBrk="1" hangingPunct="1"/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693738" y="338138"/>
            <a:ext cx="864076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 программа  "Социальная поддержка населения городского округа Красноуфимск» на 2016 -2022 годы"</a:t>
            </a:r>
            <a:endParaRPr 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68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1412875"/>
            <a:ext cx="8785225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исполнитель: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eaLnBrk="1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городского округа Красноуфимск.</a:t>
            </a:r>
          </a:p>
          <a:p>
            <a:pPr eaLnBrk="1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культуры городского округа Красноуфимск.</a:t>
            </a:r>
          </a:p>
          <a:p>
            <a:pPr eaLnBrk="1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городского округа Красноуфимск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муниципальным имуществом городского округа Красноуфимск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подпрограммы: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меры социальной поддержки населения городского округа Красноуфимск» на 2016-2022 годы;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Вакцинопрофилактика в городском округе Красноуфимск»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2016-2022 годы;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«Предупреждение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распростанения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Вич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-инфекции в городском округе Красноуфимск»  на 2016-2022 годы;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«Профилактика туберкулеза на территории городского округа Красноуфимск» на 2016-2022 годы;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«Кадровое обеспечение учреждений здравоохранения ГО Красноуфимск»  на 2016-2022 годы.</a:t>
            </a:r>
          </a:p>
        </p:txBody>
      </p:sp>
      <p:sp>
        <p:nvSpPr>
          <p:cNvPr id="67587" name="Rectangle 4"/>
          <p:cNvSpPr>
            <a:spLocks noChangeArrowheads="1"/>
          </p:cNvSpPr>
          <p:nvPr/>
        </p:nvSpPr>
        <p:spPr bwMode="auto">
          <a:xfrm>
            <a:off x="693738" y="338138"/>
            <a:ext cx="864076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 программа  "Социальная поддержка населения городского округа Красноуфимск» на 2016 -2022 годы"</a:t>
            </a:r>
            <a:endParaRPr 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7588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256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TextBox 6"/>
          <p:cNvSpPr txBox="1">
            <a:spLocks noChangeArrowheads="1"/>
          </p:cNvSpPr>
          <p:nvPr/>
        </p:nvSpPr>
        <p:spPr bwMode="auto">
          <a:xfrm>
            <a:off x="2995613" y="6381750"/>
            <a:ext cx="27892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финансирования (тыс. руб.):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613" name="Rectangle 4"/>
          <p:cNvSpPr>
            <a:spLocks noChangeArrowheads="1"/>
          </p:cNvSpPr>
          <p:nvPr/>
        </p:nvSpPr>
        <p:spPr bwMode="auto">
          <a:xfrm>
            <a:off x="693738" y="338138"/>
            <a:ext cx="864076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 программа  "Социальная поддержка населения городского округа Красноуфимск» на 2016 -2022 годы"</a:t>
            </a:r>
            <a:endParaRPr 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844566784"/>
              </p:ext>
            </p:extLst>
          </p:nvPr>
        </p:nvGraphicFramePr>
        <p:xfrm>
          <a:off x="611560" y="1397000"/>
          <a:ext cx="7848872" cy="48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5536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693738" y="338138"/>
            <a:ext cx="864076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 программа  "Социальная поддержка населения городского округа Красноуфимск» на 2016 -2022 годы"</a:t>
            </a:r>
            <a:endParaRPr lang="ru-RU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9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269" name="Group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840974"/>
              </p:ext>
            </p:extLst>
          </p:nvPr>
        </p:nvGraphicFramePr>
        <p:xfrm>
          <a:off x="260350" y="1557338"/>
          <a:ext cx="8488363" cy="4087496"/>
        </p:xfrm>
        <a:graphic>
          <a:graphicData uri="http://schemas.openxmlformats.org/drawingml/2006/table">
            <a:tbl>
              <a:tblPr/>
              <a:tblGrid>
                <a:gridCol w="4749800"/>
                <a:gridCol w="857250"/>
                <a:gridCol w="990600"/>
                <a:gridCol w="1066800"/>
                <a:gridCol w="823913"/>
              </a:tblGrid>
              <a:tr h="3159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       показателя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Единица</a:t>
                      </a:r>
                      <a:b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измерения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 г.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 г.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2017 г.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</a:tr>
              <a:tr h="11699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Оказание мер дополнительной социальной поддержки населению городского округа Красноуфимск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Чел.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397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Привиты против клещевого энцефалита дети от 15 мес. до 17 лет.</a:t>
                      </a: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indent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indent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75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1699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Охват населения в возрасте  от 15-49 лет мероприятий первичной профилактики ВИЧ-инфекции.</a:t>
                      </a: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indent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83,0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indent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80,0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indent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83,0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252" name="Прямоугольник 5"/>
          <p:cNvSpPr>
            <a:spLocks noChangeArrowheads="1"/>
          </p:cNvSpPr>
          <p:nvPr/>
        </p:nvSpPr>
        <p:spPr bwMode="auto">
          <a:xfrm>
            <a:off x="2339975" y="6381750"/>
            <a:ext cx="457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муниципальной программы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7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9" name="TextBox 5"/>
          <p:cNvSpPr txBox="1">
            <a:spLocks noChangeArrowheads="1"/>
          </p:cNvSpPr>
          <p:nvPr/>
        </p:nvSpPr>
        <p:spPr bwMode="auto">
          <a:xfrm>
            <a:off x="327024" y="1484784"/>
            <a:ext cx="8678863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мероприятий по профилактике правонарушений и экстремизма;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общественной безопасности  граждан;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Противодействие экстремизму и защита граждан проживающих на территории городского округа Красноуфимск от экстремистских актов;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Гармонизация межнациональных отношений;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и ликвидация последствий ЧС и стихийных бедствий;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пожарной безопасности;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АПК «Безопасный город».</a:t>
            </a:r>
          </a:p>
          <a:p>
            <a:pPr eaLnBrk="1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исполнитель: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городского округа Красноуфимск.</a:t>
            </a:r>
          </a:p>
          <a:p>
            <a:pPr eaLnBrk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культуры городского округа Красноуфимск.</a:t>
            </a:r>
          </a:p>
          <a:p>
            <a:pPr eaLnBrk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образованием городского округа Красноуфимск.</a:t>
            </a:r>
          </a:p>
          <a:p>
            <a:pPr eaLnBrk="1" hangingPunct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муниципальным имуществом городского округа Красноуфимск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346075" y="115888"/>
            <a:ext cx="86407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безопасности 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жизнедеятельности населения городского округа Красноуфимск“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2016 -2022 годы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03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Прямоугольник 1"/>
          <p:cNvSpPr>
            <a:spLocks noChangeArrowheads="1"/>
          </p:cNvSpPr>
          <p:nvPr/>
        </p:nvSpPr>
        <p:spPr bwMode="auto">
          <a:xfrm>
            <a:off x="166688" y="1628775"/>
            <a:ext cx="8820150" cy="497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подпрограммы:</a:t>
            </a:r>
          </a:p>
          <a:p>
            <a:pPr eaLnBrk="1" hangingPunct="1"/>
            <a:r>
              <a:rPr lang="ru-RU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SzPts val="1200"/>
              <a:buFont typeface="Georgia" panose="02040502050405020303" pitchFamily="18" charset="0"/>
              <a:buNone/>
            </a:pP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- "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правонарушений в общественных местах. Безопасность дорожного движения.";</a:t>
            </a:r>
          </a:p>
          <a:p>
            <a:pPr eaLnBrk="1" hangingPunct="1">
              <a:buSzPts val="1200"/>
              <a:buFont typeface="Georgia" panose="02040502050405020303" pitchFamily="18" charset="0"/>
              <a:buNone/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-  «Реализация мер социального обслуживания, реабилитации и адаптации лиц, нуждающихся в государственной поддержке. Ресоциализация лиц, освободившихся из мест лишения свободы и несовершеннолетних прибывших из специализированных учреждений закрытого типа.»;</a:t>
            </a:r>
          </a:p>
          <a:p>
            <a:pPr eaLnBrk="1" hangingPunct="1">
              <a:buSzPts val="1200"/>
              <a:buFont typeface="Georgia" panose="02040502050405020303" pitchFamily="18" charset="0"/>
              <a:buNone/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- «Профилактика алкоголизма и наркомании на территории городского округа Красноуфимск»;</a:t>
            </a:r>
          </a:p>
          <a:p>
            <a:pPr eaLnBrk="1" hangingPunct="1">
              <a:buSzPts val="1200"/>
              <a:buFont typeface="Georgia" panose="02040502050405020303" pitchFamily="18" charset="0"/>
              <a:buNone/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- «Предупреждение экстремизма и гармонизация межнациональных отношений»;</a:t>
            </a:r>
          </a:p>
          <a:p>
            <a:pPr eaLnBrk="1" hangingPunct="1">
              <a:buSzPts val="1200"/>
              <a:buFont typeface="Georgia" panose="02040502050405020303" pitchFamily="18" charset="0"/>
              <a:buNone/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-  «Участие общественных объединений и населения городского округа Красноуфимск в обеспечении правопорядка в общественных местах и в работе с подростками и молодежью;</a:t>
            </a:r>
          </a:p>
          <a:p>
            <a:pPr eaLnBrk="1" hangingPunct="1">
              <a:buSzPts val="1200"/>
              <a:buFont typeface="Georgia" panose="02040502050405020303" pitchFamily="18" charset="0"/>
              <a:buNone/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- «Предупреждение и ликвидация последствий чрезвычайных ситуаций и стихийных бедствий. Обеспечение пожарной безопасности»;</a:t>
            </a:r>
          </a:p>
          <a:p>
            <a:pPr eaLnBrk="1" hangingPunct="1">
              <a:buSzPts val="1200"/>
              <a:buFont typeface="Georgia" panose="02040502050405020303" pitchFamily="18" charset="0"/>
              <a:buNone/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- «Создание и развитие на территории городского округа Красноуфимск АПК "Безопасный город"».</a:t>
            </a:r>
          </a:p>
        </p:txBody>
      </p:sp>
      <p:sp>
        <p:nvSpPr>
          <p:cNvPr id="71683" name="Rectangle 4"/>
          <p:cNvSpPr>
            <a:spLocks noChangeArrowheads="1"/>
          </p:cNvSpPr>
          <p:nvPr/>
        </p:nvSpPr>
        <p:spPr bwMode="auto">
          <a:xfrm>
            <a:off x="346075" y="115888"/>
            <a:ext cx="86407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безопасности </a:t>
            </a:r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жизнедеятельности населения городского округа Красноуфимск“</a:t>
            </a:r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 на 2016 -2022 годы</a:t>
            </a: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684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149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4"/>
          <p:cNvSpPr>
            <a:spLocks noChangeArrowheads="1"/>
          </p:cNvSpPr>
          <p:nvPr/>
        </p:nvSpPr>
        <p:spPr bwMode="auto">
          <a:xfrm>
            <a:off x="346075" y="115888"/>
            <a:ext cx="86407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безопасности </a:t>
            </a:r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жизнедеятельности населения городского округа Красноуфимск“</a:t>
            </a:r>
            <a:endParaRPr 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 на 2016 -2022 годы</a:t>
            </a: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2707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9" name="TextBox 5"/>
          <p:cNvSpPr txBox="1">
            <a:spLocks noChangeArrowheads="1"/>
          </p:cNvSpPr>
          <p:nvPr/>
        </p:nvSpPr>
        <p:spPr bwMode="auto">
          <a:xfrm>
            <a:off x="2995613" y="6381750"/>
            <a:ext cx="27892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Объемы финансирования (тыс. руб.):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844276408"/>
              </p:ext>
            </p:extLst>
          </p:nvPr>
        </p:nvGraphicFramePr>
        <p:xfrm>
          <a:off x="285750" y="1397000"/>
          <a:ext cx="8534722" cy="4984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4742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693738" y="183526"/>
            <a:ext cx="86407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безопасности 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жизнедеятельности населения городского округа Красноуфимск“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2016 -2022 годы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9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269" name="Group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809121"/>
              </p:ext>
            </p:extLst>
          </p:nvPr>
        </p:nvGraphicFramePr>
        <p:xfrm>
          <a:off x="260350" y="1557338"/>
          <a:ext cx="8488363" cy="5095812"/>
        </p:xfrm>
        <a:graphic>
          <a:graphicData uri="http://schemas.openxmlformats.org/drawingml/2006/table">
            <a:tbl>
              <a:tblPr/>
              <a:tblGrid>
                <a:gridCol w="4749800"/>
                <a:gridCol w="857250"/>
                <a:gridCol w="990600"/>
                <a:gridCol w="1066800"/>
                <a:gridCol w="823913"/>
              </a:tblGrid>
              <a:tr h="3159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       показателя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Единица</a:t>
                      </a:r>
                      <a:b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измерения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 г.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 г.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2017 г.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</a:tr>
              <a:tr h="11699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Охват населения ГО Красноуфимск информированием об опасности потребления н/с и психотропных веществ, о доступных мерах профилактики, создание мотивации на раннее обращение за медицинской помощью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397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проведенных информационных, пропагандистских, просветительных мероприятий, семинаров, лекций, бесед, круглых столов, встреч для граждан городского округа и общественных объединений</a:t>
                      </a: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indent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indent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1699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преступлений раскрытых с применением технических средств АПК «Безопасный город»</a:t>
                      </a: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indent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indent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indent="4572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45720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50551" marR="50551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252" name="Прямоугольник 5"/>
          <p:cNvSpPr>
            <a:spLocks noChangeArrowheads="1"/>
          </p:cNvSpPr>
          <p:nvPr/>
        </p:nvSpPr>
        <p:spPr bwMode="auto">
          <a:xfrm>
            <a:off x="2339975" y="6381750"/>
            <a:ext cx="457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муниципальной программы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19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Прямоугольник 2"/>
          <p:cNvSpPr>
            <a:spLocks noChangeArrowheads="1"/>
          </p:cNvSpPr>
          <p:nvPr/>
        </p:nvSpPr>
        <p:spPr bwMode="auto">
          <a:xfrm>
            <a:off x="717550" y="509588"/>
            <a:ext cx="7993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с учетом интересов целевых групп </a:t>
            </a:r>
          </a:p>
        </p:txBody>
      </p:sp>
      <p:pic>
        <p:nvPicPr>
          <p:cNvPr id="74755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476195"/>
              </p:ext>
            </p:extLst>
          </p:nvPr>
        </p:nvGraphicFramePr>
        <p:xfrm>
          <a:off x="179388" y="1628775"/>
          <a:ext cx="8785225" cy="4620639"/>
        </p:xfrm>
        <a:graphic>
          <a:graphicData uri="http://schemas.openxmlformats.org/drawingml/2006/table">
            <a:tbl>
              <a:tblPr/>
              <a:tblGrid>
                <a:gridCol w="3024422"/>
                <a:gridCol w="1084131"/>
                <a:gridCol w="2156321"/>
                <a:gridCol w="864120"/>
                <a:gridCol w="877050"/>
                <a:gridCol w="779181"/>
              </a:tblGrid>
              <a:tr h="11851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 целевой группы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целевой группы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Предлагаемые меры поддержки за счет средств бюджета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расходов на поддержку целевой группы (тыс. руб.)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0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год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2017 год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4718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Почетные граждане г. Красноуфимска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человека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Ежемесячная денежная выплата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435,2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449,4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449,4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09125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Молодые семьи 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 - 4 семьи 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 - 1 семья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 выплаты  на приобретение(строительство) жилого помещения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8 187,8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1 993,4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380,2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3632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Ветераны, труженики тыла, реабилитированные граждане и граждане, пострадавшие от политических репрессий и иные слабозащищенные категории граждан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г. - 7243 человек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г. – 6925 человек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компенсации расходов на оплату жилого помещения и коммунальных услуг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66 468,1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81 814,1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67 753,8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631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573133"/>
              </p:ext>
            </p:extLst>
          </p:nvPr>
        </p:nvGraphicFramePr>
        <p:xfrm>
          <a:off x="142875" y="929323"/>
          <a:ext cx="8821613" cy="3901440"/>
        </p:xfrm>
        <a:graphic>
          <a:graphicData uri="http://schemas.openxmlformats.org/drawingml/2006/table">
            <a:tbl>
              <a:tblPr/>
              <a:tblGrid>
                <a:gridCol w="5153025"/>
                <a:gridCol w="1796380"/>
                <a:gridCol w="1872208"/>
              </a:tblGrid>
              <a:tr h="529704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8A1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факт</a:t>
                      </a: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8A1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2017 год</a:t>
                      </a:r>
                    </a:p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факт </a:t>
                      </a: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8A1AD"/>
                    </a:solidFill>
                  </a:tcPr>
                </a:tc>
              </a:tr>
              <a:tr h="88284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Оборот организаций *(по полному кругу) по видам экономической деятельности,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млн.руб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.:</a:t>
                      </a: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3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7 554,4</a:t>
                      </a: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8 556,1</a:t>
                      </a:r>
                    </a:p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42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Введено жилых домов, кв.м.</a:t>
                      </a: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3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11 182</a:t>
                      </a: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11 248</a:t>
                      </a: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85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В том числе индивидуального жилья, кв.м</a:t>
                      </a: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3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7 636</a:t>
                      </a: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9 459</a:t>
                      </a: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428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Уровень безработицы,  %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3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1,15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1,16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85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Состоит на учете безработных, человек</a:t>
                      </a: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3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248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215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856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Среднемесячная заработная плата  1 работника, рублей </a:t>
                      </a: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3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29 244,9</a:t>
                      </a: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1DED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eorgia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31 218</a:t>
                      </a:r>
                    </a:p>
                  </a:txBody>
                  <a:tcPr marL="66805" marR="6680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7075" name="Rectangle 1"/>
          <p:cNvSpPr>
            <a:spLocks noChangeArrowheads="1"/>
          </p:cNvSpPr>
          <p:nvPr/>
        </p:nvSpPr>
        <p:spPr bwMode="auto">
          <a:xfrm>
            <a:off x="285750" y="4919663"/>
            <a:ext cx="8643938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en-US" b="1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*</a:t>
            </a:r>
            <a:r>
              <a:rPr lang="en-US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 </a:t>
            </a:r>
            <a:r>
              <a:rPr lang="ru-RU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В </a:t>
            </a:r>
            <a:r>
              <a:rPr lang="ru-RU" b="1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оборот организаций</a:t>
            </a:r>
            <a:r>
              <a:rPr lang="ru-RU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 включается стоимость отгруженных товаров собственного производства, выполненных работ и услуг собственными силами, а также выручка от продажи приобретенных на стороне товаров (без налога на добавленную стоимость, акцизов и аналогичных обязательных платежей).</a:t>
            </a:r>
            <a:endParaRPr lang="ru-RU">
              <a:latin typeface="Georgia" pitchFamily="18" charset="0"/>
            </a:endParaRPr>
          </a:p>
        </p:txBody>
      </p:sp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3214688" y="214313"/>
            <a:ext cx="5740400" cy="7080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0" hangingPunct="0">
              <a:defRPr/>
            </a:pPr>
            <a:r>
              <a:rPr lang="ru-RU" sz="2000" b="1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Основные показатели </a:t>
            </a:r>
            <a:endParaRPr lang="en-US" sz="2000" b="1">
              <a:solidFill>
                <a:srgbClr val="000000"/>
              </a:solidFill>
              <a:latin typeface="Georgia" pitchFamily="18" charset="0"/>
              <a:cs typeface="Times New Roman" pitchFamily="18" charset="0"/>
            </a:endParaRPr>
          </a:p>
          <a:p>
            <a:pPr algn="r" eaLnBrk="0" hangingPunct="0">
              <a:defRPr/>
            </a:pPr>
            <a:r>
              <a:rPr lang="ru-RU" sz="2000" b="1">
                <a:solidFill>
                  <a:srgbClr val="000000"/>
                </a:solidFill>
                <a:latin typeface="Georgia" pitchFamily="18" charset="0"/>
                <a:cs typeface="Times New Roman" pitchFamily="18" charset="0"/>
              </a:rPr>
              <a:t>социально – экономического развития</a:t>
            </a:r>
            <a:endParaRPr lang="ru-RU" sz="2000">
              <a:latin typeface="Georgia" pitchFamily="18" charset="0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16632"/>
            <a:ext cx="786452" cy="993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Прямоугольник 2"/>
          <p:cNvSpPr>
            <a:spLocks noChangeArrowheads="1"/>
          </p:cNvSpPr>
          <p:nvPr/>
        </p:nvSpPr>
        <p:spPr bwMode="auto">
          <a:xfrm>
            <a:off x="717550" y="509588"/>
            <a:ext cx="7993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с учетом интересов целевых групп </a:t>
            </a:r>
          </a:p>
        </p:txBody>
      </p:sp>
      <p:pic>
        <p:nvPicPr>
          <p:cNvPr id="75779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946641"/>
              </p:ext>
            </p:extLst>
          </p:nvPr>
        </p:nvGraphicFramePr>
        <p:xfrm>
          <a:off x="179388" y="1268760"/>
          <a:ext cx="8785226" cy="5644576"/>
        </p:xfrm>
        <a:graphic>
          <a:graphicData uri="http://schemas.openxmlformats.org/drawingml/2006/table">
            <a:tbl>
              <a:tblPr/>
              <a:tblGrid>
                <a:gridCol w="3264307"/>
                <a:gridCol w="984287"/>
                <a:gridCol w="2197501"/>
                <a:gridCol w="780768"/>
                <a:gridCol w="779181"/>
                <a:gridCol w="779182"/>
              </a:tblGrid>
              <a:tr h="77707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 целевой группы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целевой группы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Предлагаемые меры поддержки за счет средств бюджета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расходов на поддержку целевой группы (тыс. руб.)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2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год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2017 год</a:t>
                      </a:r>
                    </a:p>
                  </a:txBody>
                  <a:tcPr marL="7043" marR="7043" marT="7044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4598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Пользователи жилого помещения в государственном или муниципальном жилищном фонде; наниматели жилого помещения по договору найма в частном жилищном фонде; члены жилищного или жилищно-строительного кооператива; собственники жилого помещения (квартиры, жилого дома, части квартиры или жилого дома)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1465 семей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 на оплату жилого помещения и коммунальных услуг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16 968,5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23 328,8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17 515,5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8723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Отдельные категории обучающихся в муниципальных общеобразовательных организациях (дети начальных классов, дети-сироты, дети, оставшиеся без попечения родителей, дети из семей, имеющих среднедушевой доход ниже величины прожиточного минимума, установленного в Свердловской области, дети из многодетных семей и другие)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3360 детей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бесплатным питанием (завтрак или обед) </a:t>
                      </a:r>
                      <a:b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19 785,4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30 333,0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27 781,3,0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929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Граждане, попавшие в трудную жизненную ситуацию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г. - 67 человек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г. – 172 человека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материальная помощь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176,6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</a:p>
                  </a:txBody>
                  <a:tcPr marL="7043" marR="7043" marT="7041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749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52" name="Group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249495"/>
              </p:ext>
            </p:extLst>
          </p:nvPr>
        </p:nvGraphicFramePr>
        <p:xfrm>
          <a:off x="179512" y="1154111"/>
          <a:ext cx="8785101" cy="6096216"/>
        </p:xfrm>
        <a:graphic>
          <a:graphicData uri="http://schemas.openxmlformats.org/drawingml/2006/table">
            <a:tbl>
              <a:tblPr/>
              <a:tblGrid>
                <a:gridCol w="6882877"/>
                <a:gridCol w="1902224"/>
              </a:tblGrid>
              <a:tr h="4724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9525" marR="9525" marT="9526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тыс. руб.</a:t>
                      </a:r>
                    </a:p>
                  </a:txBody>
                  <a:tcPr marL="9525" marR="9525" marT="9526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</a:tr>
              <a:tr h="1124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работ по обеспечению безопасности дорожного движения вблизи образовательных учреждений</a:t>
                      </a:r>
                    </a:p>
                  </a:txBody>
                  <a:tcPr marL="9525" marR="9525" marT="9526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26 438,2 </a:t>
                      </a:r>
                    </a:p>
                  </a:txBody>
                  <a:tcPr marL="9525" marR="9525" marT="9526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15006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газопровода высокого и низкого давления для газоснабжения жилых домов по ул. Вокзальная, Вагонная, Казанская, Майская, пер. Майский </a:t>
                      </a:r>
                    </a:p>
                  </a:txBody>
                  <a:tcPr marL="9525" marR="9525" marT="9526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1 000,0</a:t>
                      </a:r>
                    </a:p>
                  </a:txBody>
                  <a:tcPr marL="9525" marR="9525" marT="9526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74885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</a:t>
                      </a: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скейт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-парка</a:t>
                      </a:r>
                    </a:p>
                  </a:txBody>
                  <a:tcPr marL="9525" marR="9525" marT="9526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4 037,7</a:t>
                      </a:r>
                    </a:p>
                  </a:txBody>
                  <a:tcPr marL="9525" marR="9525" marT="9526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1124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Капитальный ремонт автомобильной дороги ул. Ухтомского</a:t>
                      </a:r>
                    </a:p>
                  </a:txBody>
                  <a:tcPr marL="9525" marR="9525" marT="9526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24 340,4 </a:t>
                      </a:r>
                    </a:p>
                  </a:txBody>
                  <a:tcPr marL="9525" marR="9525" marT="9526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11247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Расходы на оплату строительства ФОК (завершение строительства)</a:t>
                      </a:r>
                    </a:p>
                  </a:txBody>
                  <a:tcPr marL="9525" marR="9525" marT="9526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9 831,0</a:t>
                      </a:r>
                    </a:p>
                  </a:txBody>
                  <a:tcPr marL="9525" marR="9525" marT="9526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6822" name="Прямоугольник 2"/>
          <p:cNvSpPr>
            <a:spLocks noChangeArrowheads="1"/>
          </p:cNvSpPr>
          <p:nvPr/>
        </p:nvSpPr>
        <p:spPr bwMode="auto">
          <a:xfrm>
            <a:off x="1187450" y="458788"/>
            <a:ext cx="7272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Финансирование социально-значимых проектов в  2017 году </a:t>
            </a:r>
          </a:p>
        </p:txBody>
      </p:sp>
      <p:pic>
        <p:nvPicPr>
          <p:cNvPr id="76823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635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946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52" name="Group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457599"/>
              </p:ext>
            </p:extLst>
          </p:nvPr>
        </p:nvGraphicFramePr>
        <p:xfrm>
          <a:off x="179388" y="1268762"/>
          <a:ext cx="8785225" cy="5112565"/>
        </p:xfrm>
        <a:graphic>
          <a:graphicData uri="http://schemas.openxmlformats.org/drawingml/2006/table">
            <a:tbl>
              <a:tblPr/>
              <a:tblGrid>
                <a:gridCol w="6715298"/>
                <a:gridCol w="2069927"/>
              </a:tblGrid>
              <a:tr h="695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тыс. руб.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</a:tr>
              <a:tr h="60652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современной городской среды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25 815,0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60652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новой школы на  550 мест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5 990,0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9614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Расходы на приобретение 4 домов и 4 земельных участков под строительство школы №3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5 297,2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6742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Газоснабжение жилых домов  по ул. Селекционная №№ 30, 30а,32,32а, 34 и ул. Загородная №№16, 18, 20, 20а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1 881,9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60652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Капитальный ремонт учреждений образования 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3 532,0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9614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образовательных учреждений к новому учебному году 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300"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rgbClr val="8CADAE"/>
                        </a:buClr>
                        <a:buSzPct val="7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8C7B70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2"/>
                          </a:solidFill>
                          <a:latin typeface="Georgia" panose="02040502050405020303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FB08C"/>
                        </a:buClr>
                        <a:defRPr>
                          <a:solidFill>
                            <a:schemeClr val="tx1"/>
                          </a:solidFill>
                          <a:latin typeface="Georgia" panose="02040502050405020303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3 757,7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7858" name="Прямоугольник 2"/>
          <p:cNvSpPr>
            <a:spLocks noChangeArrowheads="1"/>
          </p:cNvSpPr>
          <p:nvPr/>
        </p:nvSpPr>
        <p:spPr bwMode="auto">
          <a:xfrm>
            <a:off x="1187450" y="509588"/>
            <a:ext cx="72723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Финансирование социально-значимых проектов в  2017 году </a:t>
            </a:r>
          </a:p>
        </p:txBody>
      </p:sp>
      <p:pic>
        <p:nvPicPr>
          <p:cNvPr id="77859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414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85750" y="214313"/>
            <a:ext cx="8642350" cy="708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Способы участия граждан в общественном обсуждении проекта бюджета и отчета о его исполнении:</a:t>
            </a:r>
            <a:endParaRPr lang="ru-RU" sz="2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 rot="10800000" flipV="1">
            <a:off x="285720" y="3071810"/>
            <a:ext cx="7961313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Размещаются на официальном 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сайте администрации в сети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 интернет; 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 rot="10800000" flipV="1">
            <a:off x="285720" y="1928802"/>
            <a:ext cx="7961313" cy="10156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Выносятся на публичные слушания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 в сроки, определенные бюджетным 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Законодательством;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 rot="10800000" flipV="1">
            <a:off x="285720" y="1071546"/>
            <a:ext cx="7961313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Публикуются в средствах массовой 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информации; </a:t>
            </a:r>
          </a:p>
        </p:txBody>
      </p:sp>
      <p:pic>
        <p:nvPicPr>
          <p:cNvPr id="55302" name="Picture 6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286124"/>
            <a:ext cx="3952875" cy="32956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4625" y="285750"/>
            <a:ext cx="37036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+mj-lt"/>
                <a:cs typeface="+mn-cs"/>
              </a:rPr>
              <a:t>Контактная информация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313" y="928688"/>
            <a:ext cx="5459412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+mj-lt"/>
                <a:cs typeface="+mn-cs"/>
              </a:rPr>
              <a:t>Начальник финансового управления:</a:t>
            </a:r>
          </a:p>
          <a:p>
            <a:pPr>
              <a:defRPr/>
            </a:pPr>
            <a:r>
              <a:rPr lang="ru-RU" sz="2000" dirty="0" smtClean="0">
                <a:latin typeface="+mj-lt"/>
                <a:cs typeface="+mn-cs"/>
              </a:rPr>
              <a:t>Андронова Валентина Владимировна</a:t>
            </a:r>
            <a:endParaRPr lang="ru-RU" sz="2000" dirty="0">
              <a:latin typeface="+mj-lt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3" y="1643063"/>
            <a:ext cx="5056187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+mj-lt"/>
                <a:cs typeface="+mn-cs"/>
              </a:rPr>
              <a:t>Адрес: </a:t>
            </a:r>
          </a:p>
          <a:p>
            <a:pPr>
              <a:defRPr/>
            </a:pPr>
            <a:r>
              <a:rPr lang="ru-RU" sz="2000" dirty="0">
                <a:latin typeface="+mj-lt"/>
                <a:cs typeface="+mn-cs"/>
              </a:rPr>
              <a:t>Красноуфимск ул. Советская 25, </a:t>
            </a:r>
            <a:r>
              <a:rPr lang="ru-RU" sz="2000" dirty="0" err="1">
                <a:latin typeface="+mj-lt"/>
                <a:cs typeface="+mn-cs"/>
              </a:rPr>
              <a:t>каб</a:t>
            </a:r>
            <a:r>
              <a:rPr lang="ru-RU" sz="2000" dirty="0">
                <a:latin typeface="+mj-lt"/>
                <a:cs typeface="+mn-cs"/>
              </a:rPr>
              <a:t>. 219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313" y="2428875"/>
            <a:ext cx="23209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+mj-lt"/>
                <a:cs typeface="+mn-cs"/>
              </a:rPr>
              <a:t>Телефон, Факс:</a:t>
            </a:r>
          </a:p>
          <a:p>
            <a:pPr>
              <a:defRPr/>
            </a:pPr>
            <a:r>
              <a:rPr lang="ru-RU" sz="2000" dirty="0">
                <a:latin typeface="+mj-lt"/>
                <a:cs typeface="+mn-cs"/>
              </a:rPr>
              <a:t>5-08-78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313" y="3143250"/>
            <a:ext cx="39020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+mj-lt"/>
                <a:cs typeface="+mn-cs"/>
              </a:rPr>
              <a:t>Адрес электронной почты:</a:t>
            </a:r>
          </a:p>
          <a:p>
            <a:pPr>
              <a:defRPr/>
            </a:pPr>
            <a:r>
              <a:rPr lang="en-US" sz="2000" dirty="0">
                <a:latin typeface="+mj-lt"/>
                <a:cs typeface="+mn-cs"/>
              </a:rPr>
              <a:t>fin-upr-krsk@yandex.ru</a:t>
            </a:r>
            <a:endParaRPr lang="ru-RU" sz="2000" dirty="0">
              <a:latin typeface="+mj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3" y="3929063"/>
            <a:ext cx="3894137" cy="1323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+mj-lt"/>
                <a:cs typeface="+mn-cs"/>
              </a:rPr>
              <a:t>Режим работы:</a:t>
            </a:r>
          </a:p>
          <a:p>
            <a:pPr>
              <a:defRPr/>
            </a:pPr>
            <a:r>
              <a:rPr lang="ru-RU" sz="2000" dirty="0">
                <a:latin typeface="+mj-lt"/>
                <a:cs typeface="+mn-cs"/>
              </a:rPr>
              <a:t>С </a:t>
            </a:r>
            <a:r>
              <a:rPr lang="ru-RU" sz="2000" b="1" dirty="0">
                <a:latin typeface="+mj-lt"/>
                <a:cs typeface="+mn-cs"/>
              </a:rPr>
              <a:t>8:30</a:t>
            </a:r>
            <a:r>
              <a:rPr lang="ru-RU" sz="2000" dirty="0">
                <a:latin typeface="+mj-lt"/>
                <a:cs typeface="+mn-cs"/>
              </a:rPr>
              <a:t> до </a:t>
            </a:r>
            <a:r>
              <a:rPr lang="ru-RU" sz="2000" b="1" dirty="0">
                <a:latin typeface="+mj-lt"/>
                <a:cs typeface="+mn-cs"/>
              </a:rPr>
              <a:t>17:45</a:t>
            </a:r>
            <a:r>
              <a:rPr lang="ru-RU" sz="2000" dirty="0">
                <a:latin typeface="+mj-lt"/>
                <a:cs typeface="+mn-cs"/>
              </a:rPr>
              <a:t> (Пт. до </a:t>
            </a:r>
            <a:r>
              <a:rPr lang="ru-RU" sz="2000" b="1" dirty="0">
                <a:latin typeface="+mj-lt"/>
                <a:cs typeface="+mn-cs"/>
              </a:rPr>
              <a:t>16:30</a:t>
            </a:r>
            <a:r>
              <a:rPr lang="ru-RU" sz="2000" dirty="0">
                <a:latin typeface="+mj-lt"/>
                <a:cs typeface="+mn-cs"/>
              </a:rPr>
              <a:t>)</a:t>
            </a:r>
          </a:p>
          <a:p>
            <a:pPr>
              <a:defRPr/>
            </a:pPr>
            <a:r>
              <a:rPr lang="ru-RU" sz="2000" dirty="0">
                <a:latin typeface="+mj-lt"/>
                <a:cs typeface="+mn-cs"/>
              </a:rPr>
              <a:t>Перерыв на обед с </a:t>
            </a:r>
            <a:r>
              <a:rPr lang="ru-RU" sz="2000" b="1" dirty="0">
                <a:latin typeface="+mj-lt"/>
                <a:cs typeface="+mn-cs"/>
              </a:rPr>
              <a:t>13</a:t>
            </a:r>
            <a:r>
              <a:rPr lang="ru-RU" sz="2000" dirty="0">
                <a:latin typeface="+mj-lt"/>
                <a:cs typeface="+mn-cs"/>
              </a:rPr>
              <a:t> до </a:t>
            </a:r>
            <a:r>
              <a:rPr lang="ru-RU" sz="2000" b="1" dirty="0">
                <a:latin typeface="+mj-lt"/>
                <a:cs typeface="+mn-cs"/>
              </a:rPr>
              <a:t>14</a:t>
            </a:r>
          </a:p>
          <a:p>
            <a:pPr>
              <a:defRPr/>
            </a:pPr>
            <a:r>
              <a:rPr lang="ru-RU" sz="2000" dirty="0">
                <a:latin typeface="+mj-lt"/>
                <a:cs typeface="+mn-cs"/>
              </a:rPr>
              <a:t>Выходные </a:t>
            </a:r>
            <a:r>
              <a:rPr lang="ru-RU" sz="2000" dirty="0" err="1">
                <a:latin typeface="+mj-lt"/>
                <a:cs typeface="+mn-cs"/>
              </a:rPr>
              <a:t>Сб</a:t>
            </a:r>
            <a:r>
              <a:rPr lang="ru-RU" sz="2000" dirty="0">
                <a:latin typeface="+mj-lt"/>
                <a:cs typeface="+mn-cs"/>
              </a:rPr>
              <a:t>, Вс.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313" y="2071688"/>
            <a:ext cx="8715375" cy="2400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defRPr/>
            </a:pPr>
            <a:r>
              <a:rPr lang="ru-RU" sz="2000" b="1" dirty="0">
                <a:latin typeface="+mj-lt"/>
                <a:cs typeface="+mn-cs"/>
              </a:rPr>
              <a:t>Бюджет для граждан подготовлен администрацией ГО Красноуфимск и финансовым управлением администрации ГО Красноуфимск</a:t>
            </a:r>
          </a:p>
          <a:p>
            <a:pPr marL="342900" indent="-342900">
              <a:defRPr/>
            </a:pPr>
            <a:endParaRPr lang="ru-RU" sz="2000" dirty="0">
              <a:latin typeface="+mj-lt"/>
              <a:cs typeface="+mn-cs"/>
            </a:endParaRPr>
          </a:p>
          <a:p>
            <a:pPr marL="342900" indent="-342900">
              <a:defRPr/>
            </a:pPr>
            <a:endParaRPr lang="ru-RU" sz="2000" dirty="0">
              <a:latin typeface="+mj-lt"/>
              <a:cs typeface="+mn-cs"/>
            </a:endParaRPr>
          </a:p>
          <a:p>
            <a:pPr marL="342900" indent="-342900" algn="ctr">
              <a:spcBef>
                <a:spcPct val="50000"/>
              </a:spcBef>
              <a:defRPr/>
            </a:pPr>
            <a:r>
              <a:rPr lang="ru-RU" sz="2000" b="1" dirty="0">
                <a:latin typeface="+mj-lt"/>
                <a:cs typeface="+mn-cs"/>
              </a:rPr>
              <a:t>Информация размещена на сайте администрации ГО Красноуфимск </a:t>
            </a:r>
            <a:r>
              <a:rPr lang="en-US" sz="2000" b="1" u="sng" dirty="0">
                <a:latin typeface="+mj-lt"/>
                <a:cs typeface="+mn-cs"/>
                <a:hlinkClick r:id="rId2"/>
              </a:rPr>
              <a:t>go-kruf.midural.ru</a:t>
            </a:r>
            <a:endParaRPr lang="en-US" sz="2000" b="1" dirty="0"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87" name="Group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388900"/>
              </p:ext>
            </p:extLst>
          </p:nvPr>
        </p:nvGraphicFramePr>
        <p:xfrm>
          <a:off x="285750" y="1557338"/>
          <a:ext cx="8629650" cy="4749802"/>
        </p:xfrm>
        <a:graphic>
          <a:graphicData uri="http://schemas.openxmlformats.org/drawingml/2006/table">
            <a:tbl>
              <a:tblPr/>
              <a:tblGrid>
                <a:gridCol w="5773738"/>
                <a:gridCol w="1144587"/>
                <a:gridCol w="1036638"/>
                <a:gridCol w="674687"/>
              </a:tblGrid>
              <a:tr h="922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 год факт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год план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год факт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</a:tr>
              <a:tr h="1130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Дошкольное образование (педагогические работники)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27 666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27 963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27 955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106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образование (педагогические работники)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32 412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32 412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32 421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106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Дополнительное образование (педагогические работники)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28 295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31 442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30 504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484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 (работники культуры)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23 968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30 650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30 650</a:t>
                      </a:r>
                    </a:p>
                  </a:txBody>
                  <a:tcPr marL="9526" marR="9526" marT="9523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178" name="TextBox 5"/>
          <p:cNvSpPr txBox="1">
            <a:spLocks noChangeArrowheads="1"/>
          </p:cNvSpPr>
          <p:nvPr/>
        </p:nvSpPr>
        <p:spPr bwMode="auto">
          <a:xfrm>
            <a:off x="755650" y="260350"/>
            <a:ext cx="8064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средней заработной платы отдельных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категорий</a:t>
            </a:r>
            <a:r>
              <a:rPr 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бюджетной сферы в ГО Красноуфимск на  2017 год </a:t>
            </a:r>
          </a:p>
        </p:txBody>
      </p:sp>
      <p:pic>
        <p:nvPicPr>
          <p:cNvPr id="6179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80" name="Прямоугольник 4"/>
          <p:cNvSpPr>
            <a:spLocks noChangeArrowheads="1"/>
          </p:cNvSpPr>
          <p:nvPr/>
        </p:nvSpPr>
        <p:spPr bwMode="auto">
          <a:xfrm>
            <a:off x="8101013" y="6381750"/>
            <a:ext cx="7159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hangingPunct="0"/>
            <a:r>
              <a:rPr lang="ru-RU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Рубли </a:t>
            </a:r>
          </a:p>
        </p:txBody>
      </p:sp>
    </p:spTree>
    <p:extLst>
      <p:ext uri="{BB962C8B-B14F-4D97-AF65-F5344CB8AC3E}">
        <p14:creationId xmlns:p14="http://schemas.microsoft.com/office/powerpoint/2010/main" val="149817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83" name="Group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56580"/>
              </p:ext>
            </p:extLst>
          </p:nvPr>
        </p:nvGraphicFramePr>
        <p:xfrm>
          <a:off x="533400" y="1981200"/>
          <a:ext cx="7620000" cy="4073845"/>
        </p:xfrm>
        <a:graphic>
          <a:graphicData uri="http://schemas.openxmlformats.org/drawingml/2006/table">
            <a:tbl>
              <a:tblPr/>
              <a:tblGrid>
                <a:gridCol w="1917700"/>
                <a:gridCol w="1903413"/>
                <a:gridCol w="1898650"/>
                <a:gridCol w="1900237"/>
              </a:tblGrid>
              <a:tr h="792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Показатель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 год</a:t>
                      </a:r>
                      <a:b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</a:tr>
              <a:tr h="571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Доходы, всего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1 341 980,5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1 213 872,6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1 203 966,2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</a:tr>
              <a:tr h="792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Налоговые и неналоговые доходы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552 449,7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455 826,5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466 858,0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</a:tr>
              <a:tr h="792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Безвозмездные поступления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789 530,8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758 046,1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737 108,2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</a:tr>
              <a:tr h="528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Расходы, всего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1 343 482,0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1 256 738,8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1 183 084,0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</a:tr>
              <a:tr h="528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Дефицит (–)/ профицит(+)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-1 501,5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-42 866,2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572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20 882,2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9999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166" name="Прямоугольник 2"/>
          <p:cNvSpPr>
            <a:spLocks noChangeArrowheads="1"/>
          </p:cNvSpPr>
          <p:nvPr/>
        </p:nvSpPr>
        <p:spPr bwMode="auto">
          <a:xfrm>
            <a:off x="539750" y="233363"/>
            <a:ext cx="79930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бюджета </a:t>
            </a:r>
          </a:p>
          <a:p>
            <a:pPr algn="ctr"/>
            <a:r>
              <a:rPr lang="ru-RU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ГО Красноуфимск</a:t>
            </a:r>
          </a:p>
        </p:txBody>
      </p:sp>
      <p:pic>
        <p:nvPicPr>
          <p:cNvPr id="5167" name="Рисунок 7" descr="1410339261_allday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78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68" name="TextBox 4"/>
          <p:cNvSpPr txBox="1">
            <a:spLocks noChangeArrowheads="1"/>
          </p:cNvSpPr>
          <p:nvPr/>
        </p:nvSpPr>
        <p:spPr bwMode="auto">
          <a:xfrm>
            <a:off x="7019925" y="1628775"/>
            <a:ext cx="10826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(тыс. рублей)</a:t>
            </a:r>
          </a:p>
        </p:txBody>
      </p:sp>
      <p:sp>
        <p:nvSpPr>
          <p:cNvPr id="5171" name="Line 51"/>
          <p:cNvSpPr>
            <a:spLocks noChangeShapeType="1"/>
          </p:cNvSpPr>
          <p:nvPr/>
        </p:nvSpPr>
        <p:spPr bwMode="auto">
          <a:xfrm>
            <a:off x="2590800" y="19050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72" name="Line 52"/>
          <p:cNvSpPr>
            <a:spLocks noChangeShapeType="1"/>
          </p:cNvSpPr>
          <p:nvPr/>
        </p:nvSpPr>
        <p:spPr bwMode="auto">
          <a:xfrm>
            <a:off x="4572000" y="19812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73" name="Line 53"/>
          <p:cNvSpPr>
            <a:spLocks noChangeShapeType="1"/>
          </p:cNvSpPr>
          <p:nvPr/>
        </p:nvSpPr>
        <p:spPr bwMode="auto">
          <a:xfrm>
            <a:off x="6400800" y="1981200"/>
            <a:ext cx="7620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74" name="Line 54"/>
          <p:cNvSpPr>
            <a:spLocks noChangeShapeType="1"/>
          </p:cNvSpPr>
          <p:nvPr/>
        </p:nvSpPr>
        <p:spPr bwMode="auto">
          <a:xfrm>
            <a:off x="457200" y="1905000"/>
            <a:ext cx="769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75" name="Line 55"/>
          <p:cNvSpPr>
            <a:spLocks noChangeShapeType="1"/>
          </p:cNvSpPr>
          <p:nvPr/>
        </p:nvSpPr>
        <p:spPr bwMode="auto">
          <a:xfrm>
            <a:off x="457200" y="1905000"/>
            <a:ext cx="0" cy="419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76" name="Line 56"/>
          <p:cNvSpPr>
            <a:spLocks noChangeShapeType="1"/>
          </p:cNvSpPr>
          <p:nvPr/>
        </p:nvSpPr>
        <p:spPr bwMode="auto">
          <a:xfrm>
            <a:off x="457200" y="6096000"/>
            <a:ext cx="769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77" name="Line 57"/>
          <p:cNvSpPr>
            <a:spLocks noChangeShapeType="1"/>
          </p:cNvSpPr>
          <p:nvPr/>
        </p:nvSpPr>
        <p:spPr bwMode="auto">
          <a:xfrm>
            <a:off x="8153400" y="1981200"/>
            <a:ext cx="0" cy="411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78" name="Line 58"/>
          <p:cNvSpPr>
            <a:spLocks noChangeShapeType="1"/>
          </p:cNvSpPr>
          <p:nvPr/>
        </p:nvSpPr>
        <p:spPr bwMode="auto">
          <a:xfrm flipH="1" flipV="1">
            <a:off x="457200" y="2590800"/>
            <a:ext cx="769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79" name="Line 59"/>
          <p:cNvSpPr>
            <a:spLocks noChangeShapeType="1"/>
          </p:cNvSpPr>
          <p:nvPr/>
        </p:nvSpPr>
        <p:spPr bwMode="auto">
          <a:xfrm>
            <a:off x="457200" y="3200400"/>
            <a:ext cx="769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80" name="Line 60"/>
          <p:cNvSpPr>
            <a:spLocks noChangeShapeType="1"/>
          </p:cNvSpPr>
          <p:nvPr/>
        </p:nvSpPr>
        <p:spPr bwMode="auto">
          <a:xfrm>
            <a:off x="457200" y="4114800"/>
            <a:ext cx="769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81" name="Line 61"/>
          <p:cNvSpPr>
            <a:spLocks noChangeShapeType="1"/>
          </p:cNvSpPr>
          <p:nvPr/>
        </p:nvSpPr>
        <p:spPr bwMode="auto">
          <a:xfrm>
            <a:off x="457200" y="4800600"/>
            <a:ext cx="769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82" name="Line 62"/>
          <p:cNvSpPr>
            <a:spLocks noChangeShapeType="1"/>
          </p:cNvSpPr>
          <p:nvPr/>
        </p:nvSpPr>
        <p:spPr bwMode="auto">
          <a:xfrm flipH="1">
            <a:off x="457200" y="5334000"/>
            <a:ext cx="769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55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8734</TotalTime>
  <Words>5685</Words>
  <Application>Microsoft Office PowerPoint</Application>
  <PresentationFormat>Экран (4:3)</PresentationFormat>
  <Paragraphs>1142</Paragraphs>
  <Slides>75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75</vt:i4>
      </vt:variant>
    </vt:vector>
  </HeadingPairs>
  <TitlesOfParts>
    <vt:vector size="86" baseType="lpstr">
      <vt:lpstr>Arial</vt:lpstr>
      <vt:lpstr>Calibri</vt:lpstr>
      <vt:lpstr>Georgia</vt:lpstr>
      <vt:lpstr>Raavi</vt:lpstr>
      <vt:lpstr>Times New Roman</vt:lpstr>
      <vt:lpstr>Verdana</vt:lpstr>
      <vt:lpstr>Wingdings</vt:lpstr>
      <vt:lpstr>Wingdings 2</vt:lpstr>
      <vt:lpstr>Официальная</vt:lpstr>
      <vt:lpstr>Диаграмма</vt:lpstr>
      <vt:lpstr>Лист</vt:lpstr>
      <vt:lpstr>Презентация PowerPoint</vt:lpstr>
      <vt:lpstr>Презентация PowerPoint</vt:lpstr>
      <vt:lpstr>Основные понятия</vt:lpstr>
      <vt:lpstr>Основные понятия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Муниципальный долг </vt:lpstr>
      <vt:lpstr>Доходы бюджета в 2016-2017 г.</vt:lpstr>
      <vt:lpstr>        Структура доходов  бюджета  ГО Красноуфимск за 2017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показатели по жилищно-коммунальному и дорожному хозяйству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VR</dc:creator>
  <cp:lastModifiedBy>Пользователь</cp:lastModifiedBy>
  <cp:revision>661</cp:revision>
  <cp:lastPrinted>2018-06-09T04:59:07Z</cp:lastPrinted>
  <dcterms:created xsi:type="dcterms:W3CDTF">2014-11-27T04:32:35Z</dcterms:created>
  <dcterms:modified xsi:type="dcterms:W3CDTF">2018-06-09T05:05:50Z</dcterms:modified>
</cp:coreProperties>
</file>