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2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5556" r:id="rId2"/>
  </p:sldMasterIdLst>
  <p:notesMasterIdLst>
    <p:notesMasterId r:id="rId49"/>
  </p:notesMasterIdLst>
  <p:handoutMasterIdLst>
    <p:handoutMasterId r:id="rId50"/>
  </p:handoutMasterIdLst>
  <p:sldIdLst>
    <p:sldId id="307" r:id="rId3"/>
    <p:sldId id="449" r:id="rId4"/>
    <p:sldId id="344" r:id="rId5"/>
    <p:sldId id="470" r:id="rId6"/>
    <p:sldId id="469" r:id="rId7"/>
    <p:sldId id="390" r:id="rId8"/>
    <p:sldId id="395" r:id="rId9"/>
    <p:sldId id="396" r:id="rId10"/>
    <p:sldId id="397" r:id="rId11"/>
    <p:sldId id="398" r:id="rId12"/>
    <p:sldId id="399" r:id="rId13"/>
    <p:sldId id="400" r:id="rId14"/>
    <p:sldId id="401" r:id="rId15"/>
    <p:sldId id="402" r:id="rId16"/>
    <p:sldId id="403" r:id="rId17"/>
    <p:sldId id="404" r:id="rId18"/>
    <p:sldId id="405" r:id="rId19"/>
    <p:sldId id="453" r:id="rId20"/>
    <p:sldId id="406" r:id="rId21"/>
    <p:sldId id="376" r:id="rId22"/>
    <p:sldId id="484" r:id="rId23"/>
    <p:sldId id="379" r:id="rId24"/>
    <p:sldId id="471" r:id="rId25"/>
    <p:sldId id="374" r:id="rId26"/>
    <p:sldId id="372" r:id="rId27"/>
    <p:sldId id="473" r:id="rId28"/>
    <p:sldId id="412" r:id="rId29"/>
    <p:sldId id="475" r:id="rId30"/>
    <p:sldId id="476" r:id="rId31"/>
    <p:sldId id="348" r:id="rId32"/>
    <p:sldId id="480" r:id="rId33"/>
    <p:sldId id="370" r:id="rId34"/>
    <p:sldId id="485" r:id="rId35"/>
    <p:sldId id="386" r:id="rId36"/>
    <p:sldId id="483" r:id="rId37"/>
    <p:sldId id="389" r:id="rId38"/>
    <p:sldId id="486" r:id="rId39"/>
    <p:sldId id="452" r:id="rId40"/>
    <p:sldId id="451" r:id="rId41"/>
    <p:sldId id="421" r:id="rId42"/>
    <p:sldId id="422" r:id="rId43"/>
    <p:sldId id="423" r:id="rId44"/>
    <p:sldId id="424" r:id="rId45"/>
    <p:sldId id="466" r:id="rId46"/>
    <p:sldId id="465" r:id="rId47"/>
    <p:sldId id="468" r:id="rId48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443"/>
    <a:srgbClr val="E24E3E"/>
    <a:srgbClr val="FF33CC"/>
    <a:srgbClr val="5B93C5"/>
    <a:srgbClr val="5CC49C"/>
    <a:srgbClr val="00FFFF"/>
    <a:srgbClr val="CC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6" autoAdjust="0"/>
    <p:restoredTop sz="93211" autoAdjust="0"/>
  </p:normalViewPr>
  <p:slideViewPr>
    <p:cSldViewPr>
      <p:cViewPr varScale="1">
        <p:scale>
          <a:sx n="128" d="100"/>
          <a:sy n="128" d="100"/>
        </p:scale>
        <p:origin x="1080" y="96"/>
      </p:cViewPr>
      <p:guideLst>
        <p:guide orient="horz" pos="2160"/>
        <p:guide pos="2880"/>
        <p:guide orient="horz" pos="22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93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891010494944674E-2"/>
          <c:y val="0.19395414628965374"/>
          <c:w val="0.41986911744438699"/>
          <c:h val="0.7186541088548845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C00000"/>
            </a:solidFill>
          </c:spPr>
          <c:dPt>
            <c:idx val="0"/>
            <c:bubble3D val="0"/>
            <c:spPr>
              <a:solidFill>
                <a:srgbClr val="CC000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</c:dPt>
          <c:dPt>
            <c:idx val="1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</c:dPt>
          <c:dPt>
            <c:idx val="2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</c:dPt>
          <c:dPt>
            <c:idx val="3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</c:dPt>
          <c:dPt>
            <c:idx val="5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</c:dPt>
          <c:dPt>
            <c:idx val="6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</c:dPt>
          <c:dPt>
            <c:idx val="7"/>
            <c:bubble3D val="0"/>
            <c:spPr>
              <a:solidFill>
                <a:srgbClr val="F79443"/>
              </a:soli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threePt" dir="t">
                  <a:rot lat="0" lon="0" rev="0"/>
                </a:lightRig>
              </a:scene3d>
              <a:sp3d contourW="9525" prstMaterial="matte">
                <a:bevelT w="0" h="0"/>
                <a:contourClr>
                  <a:scrgbClr r="0" g="0" b="0">
                    <a:shade val="70000"/>
                    <a:satMod val="105000"/>
                  </a:scrgbClr>
                </a:contourClr>
              </a:sp3d>
            </c:spPr>
          </c:dPt>
          <c:dLbls>
            <c:dLbl>
              <c:idx val="0"/>
              <c:layout>
                <c:manualLayout>
                  <c:x val="4.8014180067644588E-2"/>
                  <c:y val="6.866952789699554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95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71%</a:t>
                    </a:r>
                    <a:endParaRPr lang="en-US" dirty="0"/>
                  </a:p>
                </c:rich>
              </c:tx>
              <c:spPr>
                <a:noFill/>
                <a:ln w="25346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1023863953902E-2"/>
                      <c:h val="7.0386266094420599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4.3898675741981127E-2"/>
                  <c:y val="3.200857403554169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8014013274715626E-2"/>
                  <c:y val="4.904966278356836E-3"/>
                </c:manualLayout>
              </c:layout>
              <c:spPr>
                <a:noFill/>
                <a:ln w="2525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95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3"/>
              <c:layout>
                <c:manualLayout>
                  <c:x val="-4.0953223812648411E-2"/>
                  <c:y val="-4.1692213366033105E-2"/>
                </c:manualLayout>
              </c:layout>
              <c:spPr>
                <a:noFill/>
                <a:ln w="2525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95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4"/>
              <c:layout>
                <c:manualLayout>
                  <c:x val="-3.2875108679492601E-2"/>
                  <c:y val="-6.5711678744019675E-2"/>
                </c:manualLayout>
              </c:layout>
              <c:spPr>
                <a:noFill/>
                <a:ln w="2525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95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5"/>
              <c:layout>
                <c:manualLayout>
                  <c:x val="-2.1143783621979641E-2"/>
                  <c:y val="-6.617880919391516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7.0609006573531721E-3"/>
                  <c:y val="-7.847936389925508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346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5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НДФЛ</c:v>
                </c:pt>
                <c:pt idx="1">
                  <c:v>Налоги на совокупный доход</c:v>
                </c:pt>
                <c:pt idx="2">
                  <c:v>Налоги на имущество</c:v>
                </c:pt>
                <c:pt idx="3">
                  <c:v>Доходы от использования имущества</c:v>
                </c:pt>
                <c:pt idx="4">
                  <c:v>Акцизы</c:v>
                </c:pt>
                <c:pt idx="5">
                  <c:v>Государственная пошлина</c:v>
                </c:pt>
                <c:pt idx="6">
                  <c:v>Доходы от продажи материальных и нематериальных активов</c:v>
                </c:pt>
                <c:pt idx="7">
                  <c:v>Прочие неналоговые доходы</c:v>
                </c:pt>
              </c:strCache>
            </c:strRef>
          </c:cat>
          <c:val>
            <c:numRef>
              <c:f>Лист1!$B$2:$B$9</c:f>
              <c:numCache>
                <c:formatCode>#,##0.00</c:formatCode>
                <c:ptCount val="8"/>
                <c:pt idx="0" formatCode="General">
                  <c:v>446829</c:v>
                </c:pt>
                <c:pt idx="1">
                  <c:v>44633</c:v>
                </c:pt>
                <c:pt idx="2">
                  <c:v>38273</c:v>
                </c:pt>
                <c:pt idx="3">
                  <c:v>30391</c:v>
                </c:pt>
                <c:pt idx="4">
                  <c:v>26371.7</c:v>
                </c:pt>
                <c:pt idx="5">
                  <c:v>7620.2</c:v>
                </c:pt>
                <c:pt idx="6">
                  <c:v>35300</c:v>
                </c:pt>
                <c:pt idx="7">
                  <c:v>388.7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 w="25373">
          <a:noFill/>
        </a:ln>
      </c:spPr>
    </c:plotArea>
    <c:legend>
      <c:legendPos val="b"/>
      <c:layout>
        <c:manualLayout>
          <c:xMode val="edge"/>
          <c:yMode val="edge"/>
          <c:x val="0.5052918392556498"/>
          <c:y val="0.23539531807451108"/>
          <c:w val="0.4848229526864698"/>
          <c:h val="0.5506582908754053"/>
        </c:manualLayout>
      </c:layout>
      <c:overlay val="0"/>
      <c:spPr>
        <a:noFill/>
        <a:ln w="25254">
          <a:noFill/>
        </a:ln>
      </c:spPr>
      <c:txPr>
        <a:bodyPr rot="0" spcFirstLastPara="1" vertOverflow="ellipsis" vert="horz" wrap="square" anchor="ctr" anchorCtr="1"/>
        <a:lstStyle/>
        <a:p>
          <a:pPr>
            <a:defRPr sz="1192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depthPercent val="100"/>
      <c:rAngAx val="0"/>
    </c:view3D>
    <c:floor>
      <c:thickness val="0"/>
    </c:floor>
    <c:sideWall>
      <c:thickness val="0"/>
      <c:spPr>
        <a:noFill/>
        <a:ln w="25337">
          <a:noFill/>
        </a:ln>
      </c:spPr>
    </c:sideWall>
    <c:backWall>
      <c:thickness val="0"/>
      <c:spPr>
        <a:noFill/>
        <a:ln w="25337">
          <a:noFill/>
        </a:ln>
      </c:spPr>
    </c:backWall>
    <c:plotArea>
      <c:layout>
        <c:manualLayout>
          <c:layoutTarget val="inner"/>
          <c:xMode val="edge"/>
          <c:yMode val="edge"/>
          <c:x val="2.5698917738126272E-3"/>
          <c:y val="1.5435553423118345E-3"/>
          <c:w val="0.86990486262988553"/>
          <c:h val="0.8189111254381149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DDDDD"/>
            </a:solidFill>
            <a:ln w="25337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5337">
                <a:noFill/>
              </a:ln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5337"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5337"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0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prst="coolSlant"/>
              </a:sp3d>
            </c:spPr>
          </c:dPt>
          <c:dLbls>
            <c:dLbl>
              <c:idx val="0"/>
              <c:layout>
                <c:manualLayout>
                  <c:x val="4.8606982565274964E-3"/>
                  <c:y val="-5.8792660639041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606982565274964E-3"/>
                  <c:y val="-7.1391087918835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202327521757729E-3"/>
                  <c:y val="-6.7191612158904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188156959238361E-16"/>
                  <c:y val="-2.93963303195206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337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4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г. (План)</c:v>
                </c:pt>
                <c:pt idx="1">
                  <c:v>2021 г. (План)</c:v>
                </c:pt>
                <c:pt idx="2">
                  <c:v>2022 г. (План)</c:v>
                </c:pt>
                <c:pt idx="3">
                  <c:v>2023 г. (План)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31929</c:v>
                </c:pt>
                <c:pt idx="1">
                  <c:v>30391</c:v>
                </c:pt>
                <c:pt idx="2">
                  <c:v>31481</c:v>
                </c:pt>
                <c:pt idx="3">
                  <c:v>32782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564024"/>
        <c:axId val="208564416"/>
        <c:axId val="148561176"/>
      </c:bar3DChart>
      <c:catAx>
        <c:axId val="208564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77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4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8564416"/>
        <c:crosses val="autoZero"/>
        <c:auto val="1"/>
        <c:lblAlgn val="ctr"/>
        <c:lblOffset val="100"/>
        <c:noMultiLvlLbl val="0"/>
      </c:catAx>
      <c:valAx>
        <c:axId val="208564416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208564024"/>
        <c:crosses val="autoZero"/>
        <c:crossBetween val="between"/>
      </c:valAx>
      <c:serAx>
        <c:axId val="148561176"/>
        <c:scaling>
          <c:orientation val="minMax"/>
        </c:scaling>
        <c:delete val="1"/>
        <c:axPos val="b"/>
        <c:majorTickMark val="out"/>
        <c:minorTickMark val="none"/>
        <c:tickLblPos val="nextTo"/>
        <c:crossAx val="208564416"/>
        <c:crosses val="autoZero"/>
      </c:serAx>
      <c:spPr>
        <a:noFill/>
        <a:ln w="2533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81">
          <a:noFill/>
        </a:ln>
      </c:spPr>
    </c:sideWall>
    <c:backWall>
      <c:thickness val="0"/>
      <c:spPr>
        <a:noFill/>
        <a:ln w="25381">
          <a:noFill/>
        </a:ln>
      </c:spPr>
    </c:backWall>
    <c:plotArea>
      <c:layout>
        <c:manualLayout>
          <c:layoutTarget val="inner"/>
          <c:xMode val="edge"/>
          <c:yMode val="edge"/>
          <c:x val="2.2046161537606933E-2"/>
          <c:y val="3.7308888755950197E-2"/>
          <c:w val="0.95590767692478618"/>
          <c:h val="0.823574090058369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5284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5284"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5284"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5284">
                <a:noFill/>
              </a:ln>
            </c:spPr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5284">
                <a:noFill/>
              </a:ln>
            </c:spPr>
          </c:dPt>
          <c:dLbls>
            <c:dLbl>
              <c:idx val="0"/>
              <c:layout>
                <c:manualLayout>
                  <c:x val="6.0744115413819289E-3"/>
                  <c:y val="-6.5877519685447805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148823082763858E-2"/>
                  <c:y val="-9.8816279528171735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5930144267274107E-3"/>
                  <c:y val="-7.4112209646128788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223234624145674E-2"/>
                  <c:y val="-7.4112209646128857E-2"/>
                </c:manualLayout>
              </c:layout>
              <c:spPr>
                <a:noFill/>
                <a:ln w="25284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96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284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3" b="1" i="0" u="none" strike="noStrike" kern="1200" baseline="0">
                    <a:solidFill>
                      <a:schemeClr val="lt1"/>
                    </a:solidFill>
                    <a:latin typeface="Georgia" panose="02040502050405020303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г. (План)</c:v>
                </c:pt>
                <c:pt idx="1">
                  <c:v>2021 г. (План)</c:v>
                </c:pt>
                <c:pt idx="2">
                  <c:v>2022 г. (План)</c:v>
                </c:pt>
                <c:pt idx="3">
                  <c:v>2023 г. (План)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31743</c:v>
                </c:pt>
                <c:pt idx="1">
                  <c:v>35300</c:v>
                </c:pt>
                <c:pt idx="2">
                  <c:v>2938</c:v>
                </c:pt>
                <c:pt idx="3">
                  <c:v>2764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shape val="box"/>
        <c:axId val="207854800"/>
        <c:axId val="207855192"/>
        <c:axId val="0"/>
      </c:bar3DChart>
      <c:catAx>
        <c:axId val="207854800"/>
        <c:scaling>
          <c:orientation val="minMax"/>
        </c:scaling>
        <c:delete val="0"/>
        <c:axPos val="b"/>
        <c:majorGridlines>
          <c:spPr>
            <a:ln w="9481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48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6" b="1" i="0" u="none" strike="noStrike" kern="1200" cap="none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7855192"/>
        <c:crosses val="autoZero"/>
        <c:auto val="1"/>
        <c:lblAlgn val="ctr"/>
        <c:lblOffset val="100"/>
        <c:noMultiLvlLbl val="0"/>
      </c:catAx>
      <c:valAx>
        <c:axId val="2078551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7854800"/>
        <c:crosses val="autoZero"/>
        <c:crossBetween val="between"/>
      </c:valAx>
      <c:spPr>
        <a:noFill/>
        <a:ln w="2537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3"/>
            <c:spPr>
              <a:solidFill>
                <a:srgbClr val="FFC000"/>
              </a:solidFill>
              <a:ln w="2527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3"/>
            <c:spPr>
              <a:solidFill>
                <a:srgbClr val="5B93C5"/>
              </a:solidFill>
              <a:ln w="2527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explosion val="2"/>
            <c:spPr>
              <a:solidFill>
                <a:srgbClr val="C00000"/>
              </a:solidFill>
              <a:ln w="25272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3306356884761603"/>
                  <c:y val="6.034940944881889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88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392" baseline="0" dirty="0" smtClean="0">
                        <a:solidFill>
                          <a:schemeClr val="tx1"/>
                        </a:solidFill>
                      </a:rPr>
                      <a:t>377 651,0  </a:t>
                    </a:r>
                  </a:p>
                  <a:p>
                    <a:pPr>
                      <a:defRPr sz="1388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392" baseline="0" dirty="0" smtClean="0">
                        <a:solidFill>
                          <a:schemeClr val="tx1"/>
                        </a:solidFill>
                      </a:rPr>
                      <a:t> тыс. руб.</a:t>
                    </a:r>
                  </a:p>
                </c:rich>
              </c:tx>
              <c:spPr>
                <a:noFill/>
                <a:ln w="25336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1021503477984534E-2"/>
                  <c:y val="1.299434055118110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88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392" baseline="0" dirty="0" smtClean="0">
                        <a:solidFill>
                          <a:schemeClr val="tx1"/>
                        </a:solidFill>
                      </a:rPr>
                      <a:t> 55 747,0  </a:t>
                    </a:r>
                  </a:p>
                  <a:p>
                    <a:pPr>
                      <a:defRPr sz="1388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392" baseline="0" dirty="0" smtClean="0">
                        <a:solidFill>
                          <a:schemeClr val="tx1"/>
                        </a:solidFill>
                      </a:rPr>
                      <a:t>тыс. руб.</a:t>
                    </a:r>
                    <a:endParaRPr lang="ru-RU" sz="1396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 w="25336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3372120215770794"/>
                  <c:y val="-0.2040172244094488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88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392" b="1" i="0" baseline="0" dirty="0" smtClean="0">
                        <a:solidFill>
                          <a:schemeClr val="tx1"/>
                        </a:solidFill>
                      </a:rPr>
                      <a:t>643 083,0    </a:t>
                    </a:r>
                  </a:p>
                  <a:p>
                    <a:pPr>
                      <a:defRPr sz="1388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392" b="1" i="0" baseline="0" dirty="0" smtClean="0">
                        <a:solidFill>
                          <a:schemeClr val="tx1"/>
                        </a:solidFill>
                      </a:rPr>
                      <a:t>тыс. руб.</a:t>
                    </a:r>
                  </a:p>
                </c:rich>
              </c:tx>
              <c:spPr>
                <a:noFill/>
                <a:ln w="25336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336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1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477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Дотации- 377 651,0 тыс. руб.</c:v>
                </c:pt>
                <c:pt idx="2">
                  <c:v>Субвенции- 643083,0 тыс. руб.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377651</c:v>
                </c:pt>
                <c:pt idx="2" formatCode="#,##0.00">
                  <c:v>643083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36">
          <a:noFill/>
        </a:ln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392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delete val="1"/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392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5498349660379807"/>
          <c:y val="0.2493878429130785"/>
          <c:w val="0.33136139057645797"/>
          <c:h val="0.44184944095102863"/>
        </c:manualLayout>
      </c:layout>
      <c:overlay val="0"/>
      <c:spPr>
        <a:noFill/>
        <a:ln w="25336">
          <a:noFill/>
        </a:ln>
      </c:spPr>
      <c:txPr>
        <a:bodyPr rot="0" spcFirstLastPara="1" vertOverflow="ellipsis" vert="horz" wrap="square" anchor="ctr" anchorCtr="1"/>
        <a:lstStyle/>
        <a:p>
          <a:pPr>
            <a:defRPr sz="1191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16973398967066336"/>
          <c:w val="1"/>
          <c:h val="0.72231152331599247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2019 г.</c:v>
                </c:pt>
              </c:strCache>
            </c:strRef>
          </c:tx>
          <c:spPr>
            <a:solidFill>
              <a:srgbClr val="4472C4"/>
            </a:solidFill>
            <a:ln w="25601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70C0"/>
              </a:solidFill>
              <a:ln w="25601"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 w="25601"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 w="25601">
                <a:noFill/>
              </a:ln>
            </c:spPr>
          </c:dPt>
          <c:dLbls>
            <c:dLbl>
              <c:idx val="0"/>
              <c:layout>
                <c:manualLayout>
                  <c:x val="-9.5375182531172713E-5"/>
                  <c:y val="-0.625877039303325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0193172178570988E-3"/>
                  <c:y val="-0.412844441785670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115740550858409E-2"/>
                  <c:y val="-0.4128444417856705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</a:t>
                    </a:r>
                    <a:r>
                      <a:rPr lang="en-US" baseline="0" dirty="0" smtClean="0"/>
                      <a:t> 947,9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3991832238634566E-2"/>
                  <c:y val="-0.417238896532863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601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11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План 2020 г.</c:v>
                </c:pt>
                <c:pt idx="1">
                  <c:v>План 2021 г.</c:v>
                </c:pt>
                <c:pt idx="2">
                  <c:v>План 2022 г.</c:v>
                </c:pt>
                <c:pt idx="3">
                  <c:v>План 2023 г.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13694.3</c:v>
                </c:pt>
                <c:pt idx="1">
                  <c:v>14484.6</c:v>
                </c:pt>
                <c:pt idx="2" formatCode="#,##0">
                  <c:v>14947.9</c:v>
                </c:pt>
                <c:pt idx="3">
                  <c:v>15275.3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 2020 г.</c:v>
                </c:pt>
              </c:strCache>
            </c:strRef>
          </c:tx>
          <c:spPr>
            <a:solidFill>
              <a:srgbClr val="4472C4"/>
            </a:solidFill>
            <a:ln w="25601">
              <a:noFill/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План 2020 г.</c:v>
                </c:pt>
                <c:pt idx="1">
                  <c:v>План 2021 г.</c:v>
                </c:pt>
                <c:pt idx="2">
                  <c:v>План 2022 г.</c:v>
                </c:pt>
                <c:pt idx="3">
                  <c:v>План 2023 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#,##0.00">
                  <c:v>13696.3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>План 2022 г.</c:v>
                </c:pt>
              </c:strCache>
            </c:strRef>
          </c:tx>
          <c:spPr>
            <a:solidFill>
              <a:srgbClr val="4472C4"/>
            </a:solidFill>
            <a:ln w="25601">
              <a:noFill/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План 2020 г.</c:v>
                </c:pt>
                <c:pt idx="1">
                  <c:v>План 2021 г.</c:v>
                </c:pt>
                <c:pt idx="2">
                  <c:v>План 2022 г.</c:v>
                </c:pt>
                <c:pt idx="3">
                  <c:v>План 2023 г.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 formatCode="#,##0.00">
                  <c:v>11422.5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76138096"/>
        <c:axId val="276138488"/>
        <c:axId val="0"/>
      </c:bar3DChart>
      <c:catAx>
        <c:axId val="27613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40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9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6138488"/>
        <c:crosses val="autoZero"/>
        <c:auto val="1"/>
        <c:lblAlgn val="ctr"/>
        <c:lblOffset val="100"/>
        <c:noMultiLvlLbl val="0"/>
      </c:catAx>
      <c:valAx>
        <c:axId val="27613848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76138096"/>
        <c:crosses val="autoZero"/>
        <c:crossBetween val="between"/>
      </c:valAx>
      <c:spPr>
        <a:noFill/>
        <a:ln w="2560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6427103756973874E-2"/>
          <c:y val="0.11431955380577428"/>
          <c:w val="0.96714579248605226"/>
          <c:h val="0.530169510061242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FF7C80"/>
            </a:solidFill>
            <a:ln w="25593">
              <a:noFill/>
            </a:ln>
          </c:spPr>
          <c:invertIfNegative val="0"/>
          <c:dLbls>
            <c:dLbl>
              <c:idx val="0"/>
              <c:layout>
                <c:manualLayout>
                  <c:x val="-8.9602615462540999E-3"/>
                  <c:y val="-3.9518677009575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0185338674770917E-2"/>
                  <c:y val="-3.1450636252087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7449693788276571E-2"/>
                  <c:y val="-2.621797759709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760382212421795E-2"/>
                  <c:y val="-3.4109540589320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645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Содержание Думы городского округа Красноуфимск,                        </c:v>
                </c:pt>
                <c:pt idx="1">
                  <c:v>Содержание Ревизионной комиссии городского округа Красноуфимск,                   </c:v>
                </c:pt>
                <c:pt idx="2">
                  <c:v>Резервный фонд администрации городского округа Красноуфимск,                        </c:v>
                </c:pt>
                <c:pt idx="3">
                  <c:v>Обеспечение проведения выборов и референдумов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4297.5</c:v>
                </c:pt>
                <c:pt idx="1">
                  <c:v>2876.1</c:v>
                </c:pt>
                <c:pt idx="2">
                  <c:v>2060.1</c:v>
                </c:pt>
                <c:pt idx="3">
                  <c:v>5866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FF33CC"/>
            </a:solidFill>
            <a:ln w="25593">
              <a:noFill/>
            </a:ln>
          </c:spPr>
          <c:invertIfNegative val="0"/>
          <c:dLbls>
            <c:dLbl>
              <c:idx val="0"/>
              <c:layout>
                <c:manualLayout>
                  <c:x val="1.4870980157248812E-2"/>
                  <c:y val="-2.1388603322777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834457572626961E-2"/>
                  <c:y val="-6.5796704658896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5134489114990722E-3"/>
                  <c:y val="-6.04618981349871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8801911062109522E-3"/>
                  <c:y val="-2.3614297331067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645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Содержание Думы городского округа Красноуфимск,                        </c:v>
                </c:pt>
                <c:pt idx="1">
                  <c:v>Содержание Ревизионной комиссии городского округа Красноуфимск,                   </c:v>
                </c:pt>
                <c:pt idx="2">
                  <c:v>Резервный фонд администрации городского округа Красноуфимск,                        </c:v>
                </c:pt>
                <c:pt idx="3">
                  <c:v>Обеспечение проведения выборов и референдумов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4298.3999999999996</c:v>
                </c:pt>
                <c:pt idx="1">
                  <c:v>2876.4</c:v>
                </c:pt>
                <c:pt idx="2">
                  <c:v>2060.1</c:v>
                </c:pt>
                <c:pt idx="3" formatCode="General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CC99FF"/>
            </a:solidFill>
            <a:ln w="25593">
              <a:noFill/>
            </a:ln>
          </c:spPr>
          <c:invertIfNegative val="0"/>
          <c:dLbls>
            <c:dLbl>
              <c:idx val="0"/>
              <c:layout>
                <c:manualLayout>
                  <c:x val="1.7995931324460958E-2"/>
                  <c:y val="-6.8380641813049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8622277478473086E-2"/>
                  <c:y val="-3.4286228678898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3008242390753683E-2"/>
                  <c:y val="-3.95186770095752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2.36142973310679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645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Содержание Думы городского округа Красноуфимск,                        </c:v>
                </c:pt>
                <c:pt idx="1">
                  <c:v>Содержание Ревизионной комиссии городского округа Красноуфимск,                   </c:v>
                </c:pt>
                <c:pt idx="2">
                  <c:v>Резервный фонд администрации городского округа Красноуфимск,                        </c:v>
                </c:pt>
                <c:pt idx="3">
                  <c:v>Обеспечение проведения выборов и референдумов</c:v>
                </c:pt>
              </c:strCache>
            </c:strRef>
          </c:cat>
          <c:val>
            <c:numRef>
              <c:f>Лист1!$D$2:$D$5</c:f>
              <c:numCache>
                <c:formatCode>#,##0.00</c:formatCode>
                <c:ptCount val="4"/>
                <c:pt idx="0">
                  <c:v>4256.3</c:v>
                </c:pt>
                <c:pt idx="1">
                  <c:v>2847.9</c:v>
                </c:pt>
                <c:pt idx="2">
                  <c:v>2612.9</c:v>
                </c:pt>
                <c:pt idx="3" formatCode="General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9561840"/>
        <c:axId val="209562232"/>
        <c:axId val="0"/>
      </c:bar3DChart>
      <c:catAx>
        <c:axId val="20956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98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413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9562232"/>
        <c:crosses val="autoZero"/>
        <c:auto val="1"/>
        <c:lblAlgn val="ctr"/>
        <c:lblOffset val="100"/>
        <c:noMultiLvlLbl val="0"/>
      </c:catAx>
      <c:valAx>
        <c:axId val="209562232"/>
        <c:scaling>
          <c:orientation val="minMax"/>
        </c:scaling>
        <c:delete val="1"/>
        <c:axPos val="l"/>
        <c:majorGridlines>
          <c:spPr>
            <a:ln w="9617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out"/>
        <c:minorTickMark val="none"/>
        <c:tickLblPos val="nextTo"/>
        <c:crossAx val="209561840"/>
        <c:crosses val="autoZero"/>
        <c:crossBetween val="between"/>
      </c:valAx>
      <c:spPr>
        <a:noFill/>
        <a:ln w="25639">
          <a:noFill/>
        </a:ln>
      </c:spPr>
    </c:plotArea>
    <c:legend>
      <c:legendPos val="r"/>
      <c:layout>
        <c:manualLayout>
          <c:xMode val="edge"/>
          <c:yMode val="edge"/>
          <c:x val="0.34028533100029162"/>
          <c:y val="1.6032204195098976E-2"/>
          <c:w val="0.31723382910469528"/>
          <c:h val="5.0100222077812936E-2"/>
        </c:manualLayout>
      </c:layout>
      <c:overlay val="0"/>
      <c:spPr>
        <a:noFill/>
        <a:ln w="25593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8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Бюджетные кредиты, полученные от других уровней бюджетов РФ</c:v>
                </c:pt>
              </c:strCache>
            </c:strRef>
          </c:tx>
          <c:spPr>
            <a:solidFill>
              <a:srgbClr val="F7944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0675608715875553E-2"/>
                  <c:y val="-3.0006125803206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7248953440706015E-2"/>
                  <c:y val="-2.7278296184732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6293378899321894E-2"/>
                  <c:y val="-1.9094807329313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720000" anchor="t" anchorCtr="0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на 01.01.2022 г. 76 585,0 тыс. руб.</c:v>
                </c:pt>
                <c:pt idx="1">
                  <c:v>на 01.01.2023 г.  73 155,3 тыс. руб.</c:v>
                </c:pt>
                <c:pt idx="2">
                  <c:v>на 01.01.2024 г.  84 151,6 тыс. руб.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43085</c:v>
                </c:pt>
                <c:pt idx="1">
                  <c:v>29655.3</c:v>
                </c:pt>
                <c:pt idx="2">
                  <c:v>40651.599999999999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Кредиты кредитных организаций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0395642890366965E-2"/>
                  <c:y val="-3.2733955421679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337804357937771E-2"/>
                  <c:y val="-2.45504665662596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8484493807598717E-2"/>
                  <c:y val="-4.09174442770993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на 01.01.2022 г. 76 585,0 тыс. руб.</c:v>
                </c:pt>
                <c:pt idx="1">
                  <c:v>на 01.01.2023 г.  73 155,3 тыс. руб.</c:v>
                </c:pt>
                <c:pt idx="2">
                  <c:v>на 01.01.2024 г.  84 151,6 тыс. руб.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33500</c:v>
                </c:pt>
                <c:pt idx="1">
                  <c:v>43500</c:v>
                </c:pt>
                <c:pt idx="2">
                  <c:v>43500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9562624"/>
        <c:axId val="209563016"/>
        <c:axId val="0"/>
      </c:bar3DChart>
      <c:catAx>
        <c:axId val="209562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9563016"/>
        <c:crosses val="autoZero"/>
        <c:auto val="1"/>
        <c:lblAlgn val="ctr"/>
        <c:lblOffset val="100"/>
        <c:noMultiLvlLbl val="0"/>
      </c:catAx>
      <c:valAx>
        <c:axId val="20956301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9562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20">
          <a:noFill/>
        </a:ln>
      </c:spPr>
    </c:sideWall>
    <c:backWall>
      <c:thickness val="0"/>
      <c:spPr>
        <a:noFill/>
        <a:ln w="25320">
          <a:noFill/>
        </a:ln>
      </c:spPr>
    </c:backWall>
    <c:plotArea>
      <c:layout>
        <c:manualLayout>
          <c:layoutTarget val="inner"/>
          <c:xMode val="edge"/>
          <c:yMode val="edge"/>
          <c:x val="3.5192462716646514E-2"/>
          <c:y val="4.7138069632950329E-2"/>
          <c:w val="0.96480753728335344"/>
          <c:h val="0.818911125438114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DDDDD"/>
            </a:solidFill>
            <a:ln w="2532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5320">
                <a:noFill/>
              </a:ln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5320"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5320"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0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prst="coolSlant"/>
              </a:sp3d>
            </c:spPr>
          </c:dPt>
          <c:dLbls>
            <c:dLbl>
              <c:idx val="0"/>
              <c:layout>
                <c:manualLayout>
                  <c:x val="-1.466356360162966E-17"/>
                  <c:y val="-5.6570428884771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9983998162005514E-3"/>
                  <c:y val="-4.71420240706432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7990398897203891E-3"/>
                  <c:y val="-6.128463129183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998386652690764E-3"/>
                  <c:y val="-5.6570428884771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32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2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г. (План)</c:v>
                </c:pt>
                <c:pt idx="1">
                  <c:v>2021 г. (План)</c:v>
                </c:pt>
                <c:pt idx="2">
                  <c:v>2022 г. (План)</c:v>
                </c:pt>
                <c:pt idx="3">
                  <c:v>2023 г. (План)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319247</c:v>
                </c:pt>
                <c:pt idx="1">
                  <c:v>446829</c:v>
                </c:pt>
                <c:pt idx="2">
                  <c:v>422391</c:v>
                </c:pt>
                <c:pt idx="3">
                  <c:v>436888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6287968"/>
        <c:axId val="206288360"/>
        <c:axId val="0"/>
      </c:bar3DChart>
      <c:catAx>
        <c:axId val="206287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6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2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288360"/>
        <c:crosses val="autoZero"/>
        <c:auto val="1"/>
        <c:lblAlgn val="ctr"/>
        <c:lblOffset val="100"/>
        <c:noMultiLvlLbl val="0"/>
      </c:catAx>
      <c:valAx>
        <c:axId val="206288360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206287968"/>
        <c:crosses val="autoZero"/>
        <c:crossBetween val="between"/>
      </c:valAx>
      <c:spPr>
        <a:noFill/>
        <a:ln w="2532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18947067144615E-2"/>
          <c:y val="0.12979724463179193"/>
          <c:w val="0.9529810529328554"/>
          <c:h val="0.734793665137954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3340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3340"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3340"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3340">
                <a:noFill/>
              </a:ln>
            </c:spPr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3340">
                <a:noFill/>
              </a:ln>
            </c:spPr>
          </c:dPt>
          <c:dLbls>
            <c:dLbl>
              <c:idx val="0"/>
              <c:layout>
                <c:manualLayout>
                  <c:x val="2.926650645366795E-3"/>
                  <c:y val="-0.41617549910345836"/>
                </c:manualLayout>
              </c:layout>
              <c:spPr>
                <a:noFill/>
                <a:ln w="2334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ru-RU" sz="1302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2.926650645366795E-3"/>
                  <c:y val="-0.4121400289092187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4121400289092187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730928401744313E-16"/>
                  <c:y val="-0.4121400289092187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3340">
                <a:noFill/>
              </a:ln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302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г. (План)</c:v>
                </c:pt>
                <c:pt idx="1">
                  <c:v>2021 г. (План)</c:v>
                </c:pt>
                <c:pt idx="2">
                  <c:v>2022 г. (План)</c:v>
                </c:pt>
                <c:pt idx="3">
                  <c:v>2023 г. (План)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22959.200000000001</c:v>
                </c:pt>
                <c:pt idx="1">
                  <c:v>26371.7</c:v>
                </c:pt>
                <c:pt idx="2">
                  <c:v>26371.7</c:v>
                </c:pt>
                <c:pt idx="3">
                  <c:v>26371.7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206289536"/>
        <c:axId val="206289928"/>
      </c:barChart>
      <c:catAx>
        <c:axId val="206289536"/>
        <c:scaling>
          <c:orientation val="minMax"/>
        </c:scaling>
        <c:delete val="0"/>
        <c:axPos val="b"/>
        <c:majorGridlines>
          <c:spPr>
            <a:ln w="8753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8753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2" b="1" i="0" u="none" strike="noStrike" kern="1200" cap="none" spc="120" normalizeH="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6289928"/>
        <c:crosses val="autoZero"/>
        <c:auto val="1"/>
        <c:lblAlgn val="ctr"/>
        <c:lblOffset val="100"/>
        <c:noMultiLvlLbl val="0"/>
      </c:catAx>
      <c:valAx>
        <c:axId val="20628992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06289536"/>
        <c:crosses val="autoZero"/>
        <c:crossBetween val="between"/>
      </c:valAx>
      <c:spPr>
        <a:noFill/>
        <a:ln w="2534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72">
          <a:noFill/>
        </a:ln>
      </c:spPr>
    </c:sideWall>
    <c:backWall>
      <c:thickness val="0"/>
      <c:spPr>
        <a:noFill/>
        <a:ln w="25372">
          <a:noFill/>
        </a:ln>
      </c:spPr>
    </c:backWall>
    <c:plotArea>
      <c:layout>
        <c:manualLayout>
          <c:layoutTarget val="inner"/>
          <c:xMode val="edge"/>
          <c:yMode val="edge"/>
          <c:x val="9.2439255347620346E-4"/>
          <c:y val="1.6711726688128967E-2"/>
          <c:w val="0.95590767692478618"/>
          <c:h val="0.823574090058369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4284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4284"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4284"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4284">
                <a:noFill/>
              </a:ln>
            </c:spPr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4284">
                <a:noFill/>
              </a:ln>
            </c:spPr>
          </c:dPt>
          <c:dLbls>
            <c:dLbl>
              <c:idx val="0"/>
              <c:layout>
                <c:manualLayout>
                  <c:x val="1.4049877063575693E-3"/>
                  <c:y val="-6.4171122994652441E-2"/>
                </c:manualLayout>
              </c:layout>
              <c:spPr>
                <a:noFill/>
                <a:ln w="2528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394" b="1" i="0" baseline="0">
                      <a:solidFill>
                        <a:schemeClr val="tx1"/>
                      </a:solidFill>
                      <a:latin typeface="Georgia" panose="02040502050405020303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2149631190727078E-3"/>
                  <c:y val="-7.2727272727272724E-2"/>
                </c:manualLayout>
              </c:layout>
              <c:spPr>
                <a:noFill/>
                <a:ln w="2528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394" b="1" i="0" baseline="0">
                      <a:solidFill>
                        <a:schemeClr val="tx1"/>
                      </a:solidFill>
                      <a:latin typeface="Georgia" panose="02040502050405020303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2149631190726055E-3"/>
                  <c:y val="-8.5561497326203204E-2"/>
                </c:manualLayout>
              </c:layout>
              <c:spPr>
                <a:noFill/>
                <a:ln w="2528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394" b="1" i="0" baseline="0">
                      <a:solidFill>
                        <a:schemeClr val="tx1"/>
                      </a:solidFill>
                      <a:latin typeface="Georgia" panose="02040502050405020303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0249385317878469E-3"/>
                  <c:y val="-7.2727272727272738E-2"/>
                </c:manualLayout>
              </c:layout>
              <c:spPr>
                <a:noFill/>
                <a:ln w="25288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394" b="1" i="0" baseline="0">
                      <a:solidFill>
                        <a:schemeClr val="tx1"/>
                      </a:solidFill>
                      <a:latin typeface="Georgia" panose="02040502050405020303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г. (План)</c:v>
                </c:pt>
                <c:pt idx="1">
                  <c:v>2021 г. (План)</c:v>
                </c:pt>
                <c:pt idx="2">
                  <c:v>2022 г. (План)</c:v>
                </c:pt>
                <c:pt idx="3">
                  <c:v>2023 г. (План)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15291</c:v>
                </c:pt>
                <c:pt idx="1">
                  <c:v>35698</c:v>
                </c:pt>
                <c:pt idx="2">
                  <c:v>38625</c:v>
                </c:pt>
                <c:pt idx="3">
                  <c:v>41522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shape val="box"/>
        <c:axId val="206290712"/>
        <c:axId val="206291104"/>
        <c:axId val="0"/>
      </c:bar3DChart>
      <c:catAx>
        <c:axId val="206290712"/>
        <c:scaling>
          <c:orientation val="minMax"/>
        </c:scaling>
        <c:delete val="0"/>
        <c:axPos val="b"/>
        <c:majorGridlines>
          <c:spPr>
            <a:ln w="9107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107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4" b="1" i="0" u="none" strike="noStrike" kern="1200" cap="none" spc="120" normalizeH="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6291104"/>
        <c:crosses val="autoZero"/>
        <c:auto val="1"/>
        <c:lblAlgn val="ctr"/>
        <c:lblOffset val="100"/>
        <c:noMultiLvlLbl val="0"/>
      </c:catAx>
      <c:valAx>
        <c:axId val="2062911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6290712"/>
        <c:crosses val="autoZero"/>
        <c:crossBetween val="between"/>
      </c:valAx>
      <c:spPr>
        <a:noFill/>
        <a:ln w="2537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37">
          <a:noFill/>
        </a:ln>
      </c:spPr>
    </c:sideWall>
    <c:backWall>
      <c:thickness val="0"/>
      <c:spPr>
        <a:noFill/>
        <a:ln w="25337">
          <a:noFill/>
        </a:ln>
      </c:spPr>
    </c:backWall>
    <c:plotArea>
      <c:layout>
        <c:manualLayout>
          <c:layoutTarget val="inner"/>
          <c:xMode val="edge"/>
          <c:yMode val="edge"/>
          <c:x val="2.2046161537606933E-2"/>
          <c:y val="3.7308888755950197E-2"/>
          <c:w val="0.95590767692478618"/>
          <c:h val="0.823574090058369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3582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3582"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3582"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3582">
                <a:noFill/>
              </a:ln>
            </c:spPr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3582">
                <a:noFill/>
              </a:ln>
            </c:spPr>
          </c:dPt>
          <c:dLbls>
            <c:dLbl>
              <c:idx val="0"/>
              <c:layout>
                <c:manualLayout>
                  <c:x val="-1.2603951094945455E-3"/>
                  <c:y val="-9.2798544493366553E-2"/>
                </c:manualLayout>
              </c:layout>
              <c:spPr>
                <a:noFill/>
                <a:ln w="23582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10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6412683307258179E-3"/>
                  <c:y val="-7.9790039438698751E-2"/>
                </c:manualLayout>
              </c:layout>
              <c:spPr>
                <a:noFill/>
                <a:ln w="23582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10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5471148248351445E-3"/>
                  <c:y val="-8.4297321495812039E-2"/>
                </c:manualLayout>
              </c:layout>
              <c:spPr>
                <a:noFill/>
                <a:ln w="23582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10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0187748358242243E-3"/>
                  <c:y val="-0.11804731103617361"/>
                </c:manualLayout>
              </c:layout>
              <c:spPr>
                <a:noFill/>
                <a:ln w="23582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10" b="1" i="0" u="none" strike="noStrike" kern="1200" baseline="0">
                      <a:solidFill>
                        <a:schemeClr val="tx1"/>
                      </a:solidFill>
                      <a:latin typeface="Georgia" panose="02040502050405020303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3582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10" b="1" i="0" u="none" strike="noStrike" kern="1200" baseline="0">
                    <a:solidFill>
                      <a:schemeClr val="lt1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г. (План)</c:v>
                </c:pt>
                <c:pt idx="1">
                  <c:v>2021 г. (План)</c:v>
                </c:pt>
                <c:pt idx="2">
                  <c:v>2022 г. (План)</c:v>
                </c:pt>
                <c:pt idx="3">
                  <c:v>2023 г. (План)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23619</c:v>
                </c:pt>
                <c:pt idx="1">
                  <c:v>4886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shape val="box"/>
        <c:axId val="207081056"/>
        <c:axId val="207081448"/>
        <c:axId val="0"/>
      </c:bar3DChart>
      <c:catAx>
        <c:axId val="207081056"/>
        <c:scaling>
          <c:orientation val="minMax"/>
        </c:scaling>
        <c:delete val="0"/>
        <c:axPos val="b"/>
        <c:majorGridlines>
          <c:spPr>
            <a:ln w="8819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8819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10" b="1" i="0" u="none" strike="noStrike" kern="1200" cap="none" spc="120" normalizeH="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7081448"/>
        <c:crosses val="autoZero"/>
        <c:auto val="1"/>
        <c:lblAlgn val="ctr"/>
        <c:lblOffset val="100"/>
        <c:noMultiLvlLbl val="0"/>
      </c:catAx>
      <c:valAx>
        <c:axId val="20708144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7081056"/>
        <c:crosses val="autoZero"/>
        <c:crossBetween val="between"/>
      </c:valAx>
      <c:spPr>
        <a:noFill/>
        <a:ln w="2531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192462716646514E-2"/>
          <c:y val="7.5420911412720518E-2"/>
          <c:w val="0.96480753728335344"/>
          <c:h val="0.818911125438114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DDDDD"/>
            </a:solidFill>
            <a:ln w="2532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5320">
                <a:noFill/>
              </a:ln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5320"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5320"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0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prst="coolSlant"/>
              </a:sp3d>
            </c:spPr>
          </c:dPt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32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2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г. (План)</c:v>
                </c:pt>
                <c:pt idx="1">
                  <c:v>2021 г. (План)</c:v>
                </c:pt>
                <c:pt idx="2">
                  <c:v>2022 г. (План)</c:v>
                </c:pt>
                <c:pt idx="3">
                  <c:v>2023 г. (План)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3160</c:v>
                </c:pt>
                <c:pt idx="1">
                  <c:v>3201</c:v>
                </c:pt>
                <c:pt idx="2">
                  <c:v>3297</c:v>
                </c:pt>
                <c:pt idx="3">
                  <c:v>3396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07082232"/>
        <c:axId val="207082624"/>
      </c:barChart>
      <c:catAx>
        <c:axId val="207082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46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2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7082624"/>
        <c:crosses val="autoZero"/>
        <c:auto val="1"/>
        <c:lblAlgn val="ctr"/>
        <c:lblOffset val="100"/>
        <c:noMultiLvlLbl val="0"/>
      </c:catAx>
      <c:valAx>
        <c:axId val="207082624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207082232"/>
        <c:crosses val="autoZero"/>
        <c:crossBetween val="between"/>
      </c:valAx>
      <c:spPr>
        <a:noFill/>
        <a:ln w="2532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05">
          <a:noFill/>
        </a:ln>
      </c:spPr>
    </c:sideWall>
    <c:backWall>
      <c:thickness val="0"/>
      <c:spPr>
        <a:noFill/>
        <a:ln w="25305">
          <a:noFill/>
        </a:ln>
      </c:spPr>
    </c:backWall>
    <c:plotArea>
      <c:layout>
        <c:manualLayout>
          <c:layoutTarget val="inner"/>
          <c:xMode val="edge"/>
          <c:yMode val="edge"/>
          <c:x val="2.2046161537606933E-2"/>
          <c:y val="3.7308888755950197E-2"/>
          <c:w val="0.95590767692478618"/>
          <c:h val="0.823574090058369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5148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5148"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5148"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5148">
                <a:noFill/>
              </a:ln>
            </c:spPr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5148">
                <a:noFill/>
              </a:ln>
            </c:spPr>
          </c:dPt>
          <c:dLbls>
            <c:dLbl>
              <c:idx val="0"/>
              <c:layout>
                <c:manualLayout>
                  <c:x val="1.4738995979078075E-2"/>
                  <c:y val="-7.4479737130339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101329759180477E-2"/>
                  <c:y val="-7.0098576122672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5506648795902091E-3"/>
                  <c:y val="-9.2004381161007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8259973193852834E-3"/>
                  <c:y val="-9.63855421686747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148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6" b="1" i="0" u="none" strike="noStrike" kern="1200" baseline="0">
                    <a:solidFill>
                      <a:schemeClr val="tx1"/>
                    </a:solidFill>
                    <a:latin typeface="Georgia" panose="02040502050405020303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г. (План)</c:v>
                </c:pt>
                <c:pt idx="1">
                  <c:v>2021 г. (План)</c:v>
                </c:pt>
                <c:pt idx="2">
                  <c:v>2022 г. (План)</c:v>
                </c:pt>
                <c:pt idx="3">
                  <c:v>2023 г. (План)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18305</c:v>
                </c:pt>
                <c:pt idx="1">
                  <c:v>18350</c:v>
                </c:pt>
                <c:pt idx="2">
                  <c:v>23855</c:v>
                </c:pt>
                <c:pt idx="3">
                  <c:v>25763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shape val="box"/>
        <c:axId val="207083408"/>
        <c:axId val="207083800"/>
        <c:axId val="0"/>
      </c:bar3DChart>
      <c:catAx>
        <c:axId val="207083408"/>
        <c:scaling>
          <c:orientation val="minMax"/>
        </c:scaling>
        <c:delete val="0"/>
        <c:axPos val="b"/>
        <c:majorGridlines>
          <c:spPr>
            <a:ln w="9431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43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48" b="1" i="0" u="none" strike="noStrike" kern="1200" cap="none" spc="120" normalizeH="0" baseline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7083800"/>
        <c:crosses val="autoZero"/>
        <c:auto val="1"/>
        <c:lblAlgn val="ctr"/>
        <c:lblOffset val="100"/>
        <c:noMultiLvlLbl val="0"/>
      </c:catAx>
      <c:valAx>
        <c:axId val="2070838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7083408"/>
        <c:crosses val="autoZero"/>
        <c:crossBetween val="between"/>
      </c:valAx>
      <c:spPr>
        <a:noFill/>
        <a:ln w="2535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depthPercent val="100"/>
      <c:rAngAx val="0"/>
    </c:view3D>
    <c:floor>
      <c:thickness val="0"/>
    </c:floor>
    <c:sideWall>
      <c:thickness val="0"/>
      <c:spPr>
        <a:noFill/>
        <a:ln w="25375">
          <a:noFill/>
        </a:ln>
      </c:spPr>
    </c:sideWall>
    <c:backWall>
      <c:thickness val="0"/>
      <c:spPr>
        <a:noFill/>
        <a:ln w="25375">
          <a:noFill/>
        </a:ln>
      </c:spPr>
    </c:backWall>
    <c:plotArea>
      <c:layout>
        <c:manualLayout>
          <c:layoutTarget val="inner"/>
          <c:xMode val="edge"/>
          <c:yMode val="edge"/>
          <c:x val="3.5192462716646514E-2"/>
          <c:y val="1.4141420889885098E-2"/>
          <c:w val="0.96480753728335344"/>
          <c:h val="0.8189111254381149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DDDDD"/>
            </a:solidFill>
            <a:ln w="25375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 w="25375">
                <a:noFill/>
              </a:ln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 w="25375"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25375"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0"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 w="0" prst="coolSlant"/>
              </a:sp3d>
            </c:spPr>
          </c:dPt>
          <c:dLbls>
            <c:dLbl>
              <c:idx val="0"/>
              <c:layout>
                <c:manualLayout>
                  <c:x val="1.5996801647343076E-3"/>
                  <c:y val="-8.4855643327157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1993603294686152E-3"/>
                  <c:y val="-8.0141440920093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5996801647343664E-3"/>
                  <c:y val="-7.0713036105964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996801647344249E-3"/>
                  <c:y val="-8.0141440920093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375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8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г. (План)</c:v>
                </c:pt>
                <c:pt idx="1">
                  <c:v>2021 г. (План)</c:v>
                </c:pt>
                <c:pt idx="2">
                  <c:v>2022 г. (План)</c:v>
                </c:pt>
                <c:pt idx="3">
                  <c:v>2023 г. (План)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19828</c:v>
                </c:pt>
                <c:pt idx="1">
                  <c:v>19923</c:v>
                </c:pt>
                <c:pt idx="2">
                  <c:v>19923</c:v>
                </c:pt>
                <c:pt idx="3">
                  <c:v>19923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560888"/>
        <c:axId val="208561280"/>
        <c:axId val="207108432"/>
      </c:bar3DChart>
      <c:catAx>
        <c:axId val="208560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07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8561280"/>
        <c:crosses val="autoZero"/>
        <c:auto val="1"/>
        <c:lblAlgn val="ctr"/>
        <c:lblOffset val="100"/>
        <c:noMultiLvlLbl val="0"/>
      </c:catAx>
      <c:valAx>
        <c:axId val="208561280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208560888"/>
        <c:crosses val="autoZero"/>
        <c:crossBetween val="between"/>
      </c:valAx>
      <c:serAx>
        <c:axId val="207108432"/>
        <c:scaling>
          <c:orientation val="minMax"/>
        </c:scaling>
        <c:delete val="1"/>
        <c:axPos val="b"/>
        <c:majorTickMark val="out"/>
        <c:minorTickMark val="none"/>
        <c:tickLblPos val="nextTo"/>
        <c:crossAx val="208561280"/>
        <c:crosses val="autoZero"/>
      </c:serAx>
      <c:spPr>
        <a:noFill/>
        <a:ln w="2537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  <a:ln w="25366">
          <a:noFill/>
        </a:ln>
      </c:spPr>
    </c:sideWall>
    <c:backWall>
      <c:thickness val="0"/>
      <c:spPr>
        <a:noFill/>
        <a:ln w="25366">
          <a:noFill/>
        </a:ln>
      </c:spPr>
    </c:backWall>
    <c:plotArea>
      <c:layout>
        <c:manualLayout>
          <c:layoutTarget val="inner"/>
          <c:xMode val="edge"/>
          <c:yMode val="edge"/>
          <c:x val="2.2046161537606933E-2"/>
          <c:y val="3.7308888755950197E-2"/>
          <c:w val="0.95590767692478618"/>
          <c:h val="0.823574090058369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30A0"/>
            </a:solidFill>
            <a:ln w="25188"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472BF"/>
              </a:solidFill>
              <a:ln w="25188"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 w="25188"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F79443"/>
              </a:solidFill>
              <a:ln w="25188">
                <a:noFill/>
              </a:ln>
            </c:spPr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 w="25188">
                <a:noFill/>
              </a:ln>
            </c:spPr>
          </c:dPt>
          <c:dLbls>
            <c:dLbl>
              <c:idx val="0"/>
              <c:layout>
                <c:manualLayout>
                  <c:x val="6.1883577743010905E-3"/>
                  <c:y val="-7.9790039438698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634794545740722E-3"/>
                  <c:y val="-8.81889909585617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47128234724244E-3"/>
                  <c:y val="-0.109186369758219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0941788871506584E-3"/>
                  <c:y val="-7.5590563678767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188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8" b="1" i="0" u="none" strike="noStrike" kern="1200" baseline="0">
                    <a:solidFill>
                      <a:schemeClr val="tx1"/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г. (План)</c:v>
                </c:pt>
                <c:pt idx="1">
                  <c:v>2021 г. (План)</c:v>
                </c:pt>
                <c:pt idx="2">
                  <c:v>2022 г. (План)</c:v>
                </c:pt>
                <c:pt idx="3">
                  <c:v>2023 г. (План)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7694</c:v>
                </c:pt>
                <c:pt idx="1">
                  <c:v>7620</c:v>
                </c:pt>
                <c:pt idx="2">
                  <c:v>7880</c:v>
                </c:pt>
                <c:pt idx="3">
                  <c:v>8212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shape val="box"/>
        <c:axId val="208562064"/>
        <c:axId val="208562456"/>
        <c:axId val="0"/>
      </c:bar3DChart>
      <c:catAx>
        <c:axId val="208562064"/>
        <c:scaling>
          <c:orientation val="minMax"/>
        </c:scaling>
        <c:delete val="0"/>
        <c:axPos val="b"/>
        <c:majorGridlines>
          <c:spPr>
            <a:ln w="942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42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98" b="1" i="0" u="none" strike="noStrike" kern="1200" cap="none" spc="120" normalizeH="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8562456"/>
        <c:crosses val="autoZero"/>
        <c:auto val="1"/>
        <c:lblAlgn val="ctr"/>
        <c:lblOffset val="100"/>
        <c:noMultiLvlLbl val="0"/>
      </c:catAx>
      <c:valAx>
        <c:axId val="2085624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8562064"/>
        <c:crosses val="autoZero"/>
        <c:crossBetween val="between"/>
      </c:valAx>
      <c:spPr>
        <a:noFill/>
        <a:ln w="2537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8F8BFE-41DC-4033-9E31-A3D03111552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23E3D2-3CF2-465E-9F5D-9DE69E50AC98}">
      <dgm:prSet phldrT="[Текст]" custT="1"/>
      <dgm:spPr>
        <a:solidFill>
          <a:srgbClr val="FF7C80">
            <a:alpha val="90000"/>
          </a:srgbClr>
        </a:solidFill>
      </dgm:spPr>
      <dgm:t>
        <a:bodyPr/>
        <a:lstStyle/>
        <a:p>
          <a:r>
            <a:rPr lang="ru-RU" sz="1000" b="1" dirty="0" smtClean="0">
              <a:latin typeface="+mj-lt"/>
              <a:cs typeface="Times New Roman" panose="02020603050405020304" pitchFamily="18" charset="0"/>
            </a:rPr>
            <a:t>Муниципальный орган управления образованием </a:t>
          </a:r>
          <a:r>
            <a:rPr lang="ru-RU" sz="1000" b="1" i="0" baseline="0" dirty="0" smtClean="0">
              <a:latin typeface="+mj-lt"/>
              <a:cs typeface="Times New Roman" panose="02020603050405020304" pitchFamily="18" charset="0"/>
            </a:rPr>
            <a:t>городского</a:t>
          </a:r>
          <a:r>
            <a:rPr lang="ru-RU" sz="1000" b="1" dirty="0" smtClean="0">
              <a:latin typeface="+mj-lt"/>
              <a:cs typeface="Times New Roman" panose="02020603050405020304" pitchFamily="18" charset="0"/>
            </a:rPr>
            <a:t> округа Красноуфимск</a:t>
          </a:r>
          <a:endParaRPr lang="ru-RU" sz="1000" b="1" dirty="0">
            <a:latin typeface="+mj-lt"/>
            <a:cs typeface="Times New Roman" panose="02020603050405020304" pitchFamily="18" charset="0"/>
          </a:endParaRPr>
        </a:p>
      </dgm:t>
    </dgm:pt>
    <dgm:pt modelId="{4CBEE8FD-4CAC-4C5E-BDBD-2A0264460B30}" type="parTrans" cxnId="{72BDBA73-2DD4-4990-82C9-B505ED80C9F8}">
      <dgm:prSet/>
      <dgm:spPr/>
      <dgm:t>
        <a:bodyPr/>
        <a:lstStyle/>
        <a:p>
          <a:endParaRPr lang="ru-RU"/>
        </a:p>
      </dgm:t>
    </dgm:pt>
    <dgm:pt modelId="{5ECA285D-38E1-408C-9D59-3018D87C51EB}" type="sibTrans" cxnId="{72BDBA73-2DD4-4990-82C9-B505ED80C9F8}">
      <dgm:prSet/>
      <dgm:spPr/>
      <dgm:t>
        <a:bodyPr/>
        <a:lstStyle/>
        <a:p>
          <a:endParaRPr lang="ru-RU"/>
        </a:p>
      </dgm:t>
    </dgm:pt>
    <dgm:pt modelId="{B15A4F59-01F3-4019-8D43-D81F7C24A6C3}">
      <dgm:prSet custT="1"/>
      <dgm:spPr>
        <a:solidFill>
          <a:srgbClr val="FF7C80">
            <a:alpha val="89804"/>
          </a:srgbClr>
        </a:solidFill>
      </dgm:spPr>
      <dgm:t>
        <a:bodyPr/>
        <a:lstStyle/>
        <a:p>
          <a:r>
            <a:rPr lang="ru-RU" sz="1400" b="1" dirty="0" smtClean="0"/>
            <a:t>Развитие системы дошкольного образования </a:t>
          </a:r>
        </a:p>
        <a:p>
          <a:endParaRPr lang="ru-RU" sz="1100" dirty="0" smtClean="0"/>
        </a:p>
        <a:p>
          <a:r>
            <a:rPr lang="ru-RU" sz="1400" b="1" dirty="0" smtClean="0"/>
            <a:t>351 955,7 тыс. руб.</a:t>
          </a:r>
          <a:endParaRPr lang="ru-RU" sz="1400" b="1" dirty="0"/>
        </a:p>
      </dgm:t>
    </dgm:pt>
    <dgm:pt modelId="{4E14D6EC-A864-4A20-81E1-1A84CF35CB09}" type="parTrans" cxnId="{ACED9D2A-04F2-454D-AAB4-553E2CF1C65E}">
      <dgm:prSet/>
      <dgm:spPr/>
      <dgm:t>
        <a:bodyPr/>
        <a:lstStyle/>
        <a:p>
          <a:endParaRPr lang="ru-RU"/>
        </a:p>
      </dgm:t>
    </dgm:pt>
    <dgm:pt modelId="{E1CFCC34-B022-4FF4-9A37-FFBBCDAAC357}" type="sibTrans" cxnId="{ACED9D2A-04F2-454D-AAB4-553E2CF1C65E}">
      <dgm:prSet/>
      <dgm:spPr/>
      <dgm:t>
        <a:bodyPr/>
        <a:lstStyle/>
        <a:p>
          <a:endParaRPr lang="ru-RU"/>
        </a:p>
      </dgm:t>
    </dgm:pt>
    <dgm:pt modelId="{01E27019-0869-42E6-800A-CD2B23636BF8}">
      <dgm:prSet custT="1"/>
      <dgm:spPr>
        <a:solidFill>
          <a:srgbClr val="FF7C80">
            <a:alpha val="89804"/>
          </a:srgbClr>
        </a:solidFill>
      </dgm:spPr>
      <dgm:t>
        <a:bodyPr/>
        <a:lstStyle/>
        <a:p>
          <a:r>
            <a:rPr lang="ru-RU" sz="1400" b="1" dirty="0" smtClean="0"/>
            <a:t>Развитие системы общего образования </a:t>
          </a:r>
        </a:p>
        <a:p>
          <a:endParaRPr lang="ru-RU" sz="1400" b="1" dirty="0" smtClean="0"/>
        </a:p>
        <a:p>
          <a:r>
            <a:rPr lang="ru-RU" sz="1400" b="1" dirty="0" smtClean="0"/>
            <a:t>415 883,3 тыс. руб.</a:t>
          </a:r>
          <a:endParaRPr lang="ru-RU" sz="1400" b="1" dirty="0"/>
        </a:p>
      </dgm:t>
    </dgm:pt>
    <dgm:pt modelId="{CE2217CD-DBD9-4DC6-8AEE-FD72F6C69E1C}" type="parTrans" cxnId="{5E512F55-DFC6-4FE4-9C31-196A5E1E7AC7}">
      <dgm:prSet/>
      <dgm:spPr/>
      <dgm:t>
        <a:bodyPr/>
        <a:lstStyle/>
        <a:p>
          <a:endParaRPr lang="ru-RU"/>
        </a:p>
      </dgm:t>
    </dgm:pt>
    <dgm:pt modelId="{DFE030B4-240D-4463-98CA-52AC2A7603C1}" type="sibTrans" cxnId="{5E512F55-DFC6-4FE4-9C31-196A5E1E7AC7}">
      <dgm:prSet/>
      <dgm:spPr/>
      <dgm:t>
        <a:bodyPr/>
        <a:lstStyle/>
        <a:p>
          <a:endParaRPr lang="ru-RU"/>
        </a:p>
      </dgm:t>
    </dgm:pt>
    <dgm:pt modelId="{F6830383-0E8C-4DFA-8DB3-86F3CB587E5E}">
      <dgm:prSet custT="1"/>
      <dgm:spPr>
        <a:solidFill>
          <a:srgbClr val="FF7C80">
            <a:alpha val="89804"/>
          </a:srgbClr>
        </a:solidFill>
      </dgm:spPr>
      <dgm:t>
        <a:bodyPr/>
        <a:lstStyle/>
        <a:p>
          <a:r>
            <a:rPr lang="ru-RU" sz="1400" b="1" dirty="0" smtClean="0"/>
            <a:t>Развитие системы дополнительного образования, отдыха и оздоровления детей </a:t>
          </a:r>
        </a:p>
        <a:p>
          <a:r>
            <a:rPr lang="ru-RU" sz="1400" b="1" dirty="0" smtClean="0"/>
            <a:t>72 859,8 тыс. руб.</a:t>
          </a:r>
          <a:endParaRPr lang="ru-RU" sz="1400" b="1" dirty="0"/>
        </a:p>
      </dgm:t>
    </dgm:pt>
    <dgm:pt modelId="{0C7190C0-92C7-463B-BE34-59187F062ACF}" type="parTrans" cxnId="{47025FB5-D6AE-4B2F-934A-396B8FB0BEE8}">
      <dgm:prSet/>
      <dgm:spPr/>
      <dgm:t>
        <a:bodyPr/>
        <a:lstStyle/>
        <a:p>
          <a:endParaRPr lang="ru-RU"/>
        </a:p>
      </dgm:t>
    </dgm:pt>
    <dgm:pt modelId="{E181D6B0-B5E6-4EE4-9733-87F2621C5B06}" type="sibTrans" cxnId="{47025FB5-D6AE-4B2F-934A-396B8FB0BEE8}">
      <dgm:prSet/>
      <dgm:spPr/>
      <dgm:t>
        <a:bodyPr/>
        <a:lstStyle/>
        <a:p>
          <a:endParaRPr lang="ru-RU"/>
        </a:p>
      </dgm:t>
    </dgm:pt>
    <dgm:pt modelId="{A1D0673A-7E8F-4504-84A2-9B8D98F4D624}">
      <dgm:prSet custT="1"/>
      <dgm:spPr>
        <a:solidFill>
          <a:srgbClr val="FF7C80">
            <a:alpha val="89804"/>
          </a:srgbClr>
        </a:solidFill>
      </dgm:spPr>
      <dgm:t>
        <a:bodyPr/>
        <a:lstStyle/>
        <a:p>
          <a:r>
            <a:rPr lang="ru-RU" sz="1400" b="1" dirty="0" smtClean="0"/>
            <a:t>Укрепление и развитие материально-технической базы </a:t>
          </a:r>
        </a:p>
        <a:p>
          <a:endParaRPr lang="ru-RU" sz="1400" b="1" dirty="0" smtClean="0"/>
        </a:p>
        <a:p>
          <a:r>
            <a:rPr lang="ru-RU" sz="1400" b="1" dirty="0" smtClean="0"/>
            <a:t>2 668,0 тыс. руб.</a:t>
          </a:r>
          <a:endParaRPr lang="ru-RU" sz="1400" b="1" dirty="0"/>
        </a:p>
      </dgm:t>
    </dgm:pt>
    <dgm:pt modelId="{5D3A71C6-D482-4527-BE07-5A7E3A03D8F1}" type="parTrans" cxnId="{B77DE805-76FC-4C0B-ADF7-E11B7AF1DB1F}">
      <dgm:prSet/>
      <dgm:spPr/>
      <dgm:t>
        <a:bodyPr/>
        <a:lstStyle/>
        <a:p>
          <a:endParaRPr lang="ru-RU"/>
        </a:p>
      </dgm:t>
    </dgm:pt>
    <dgm:pt modelId="{C994BD26-2B8C-4F05-BAE4-756C3D6A964D}" type="sibTrans" cxnId="{B77DE805-76FC-4C0B-ADF7-E11B7AF1DB1F}">
      <dgm:prSet/>
      <dgm:spPr/>
      <dgm:t>
        <a:bodyPr/>
        <a:lstStyle/>
        <a:p>
          <a:endParaRPr lang="ru-RU"/>
        </a:p>
      </dgm:t>
    </dgm:pt>
    <dgm:pt modelId="{9E27243F-6A82-44DE-9C0F-E9FDF09E8EFB}">
      <dgm:prSet custT="1"/>
      <dgm:spPr>
        <a:solidFill>
          <a:srgbClr val="FF7C80">
            <a:alpha val="90000"/>
          </a:srgbClr>
        </a:solidFill>
      </dgm:spPr>
      <dgm:t>
        <a:bodyPr/>
        <a:lstStyle/>
        <a:p>
          <a:r>
            <a:rPr lang="ru-RU" sz="1400" b="1" dirty="0" smtClean="0"/>
            <a:t>Обеспечение  реализации муниципальной программы "Развитие системы образования в городском округе Красноуфимск»</a:t>
          </a:r>
        </a:p>
        <a:p>
          <a:r>
            <a:rPr lang="ru-RU" sz="1400" b="1" dirty="0" smtClean="0"/>
            <a:t>76 158,8 тыс. руб.</a:t>
          </a:r>
          <a:endParaRPr lang="ru-RU" sz="1400" b="1" dirty="0"/>
        </a:p>
      </dgm:t>
    </dgm:pt>
    <dgm:pt modelId="{4C6843C2-E020-42BF-82C5-AFFE40E089D2}" type="parTrans" cxnId="{33F843E2-8DB9-4F4B-8DCA-A27D99121FA7}">
      <dgm:prSet/>
      <dgm:spPr/>
      <dgm:t>
        <a:bodyPr/>
        <a:lstStyle/>
        <a:p>
          <a:endParaRPr lang="ru-RU"/>
        </a:p>
      </dgm:t>
    </dgm:pt>
    <dgm:pt modelId="{A10A7249-52DE-4527-B966-3DC89271DDAB}" type="sibTrans" cxnId="{33F843E2-8DB9-4F4B-8DCA-A27D99121FA7}">
      <dgm:prSet/>
      <dgm:spPr/>
      <dgm:t>
        <a:bodyPr/>
        <a:lstStyle/>
        <a:p>
          <a:endParaRPr lang="ru-RU"/>
        </a:p>
      </dgm:t>
    </dgm:pt>
    <dgm:pt modelId="{E62C3848-36F3-42EC-9E12-1A71624DD6F6}" type="pres">
      <dgm:prSet presAssocID="{678F8BFE-41DC-4033-9E31-A3D03111552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6DF3F3A-1B0F-4CE8-8983-CC9A2ADEAC5C}" type="pres">
      <dgm:prSet presAssocID="{BD23E3D2-3CF2-465E-9F5D-9DE69E50AC98}" presName="hierRoot1" presStyleCnt="0"/>
      <dgm:spPr/>
    </dgm:pt>
    <dgm:pt modelId="{149C38CA-57D0-4769-B8D2-E449DFC7F949}" type="pres">
      <dgm:prSet presAssocID="{BD23E3D2-3CF2-465E-9F5D-9DE69E50AC98}" presName="composite" presStyleCnt="0"/>
      <dgm:spPr/>
    </dgm:pt>
    <dgm:pt modelId="{EB01467A-24EF-4CF1-9DB9-271318AA8A7C}" type="pres">
      <dgm:prSet presAssocID="{BD23E3D2-3CF2-465E-9F5D-9DE69E50AC98}" presName="background" presStyleLbl="node0" presStyleIdx="0" presStyleCnt="2"/>
      <dgm:spPr/>
    </dgm:pt>
    <dgm:pt modelId="{955AEAC7-18F2-4A22-B262-31CC5BA3DD5D}" type="pres">
      <dgm:prSet presAssocID="{BD23E3D2-3CF2-465E-9F5D-9DE69E50AC98}" presName="text" presStyleLbl="fgAcc0" presStyleIdx="0" presStyleCnt="2" custScaleX="132345" custScaleY="157536" custLinFactNeighborX="11604" custLinFactNeighborY="-755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E7058E-B6AF-4AC4-86A0-9B365813DFE6}" type="pres">
      <dgm:prSet presAssocID="{BD23E3D2-3CF2-465E-9F5D-9DE69E50AC98}" presName="hierChild2" presStyleCnt="0"/>
      <dgm:spPr/>
    </dgm:pt>
    <dgm:pt modelId="{43F51467-BFDB-43E7-9B74-D8B47758090F}" type="pres">
      <dgm:prSet presAssocID="{4E14D6EC-A864-4A20-81E1-1A84CF35CB0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49F9006D-075C-4CEB-ABAE-BF5624EE49B3}" type="pres">
      <dgm:prSet presAssocID="{B15A4F59-01F3-4019-8D43-D81F7C24A6C3}" presName="hierRoot2" presStyleCnt="0"/>
      <dgm:spPr/>
    </dgm:pt>
    <dgm:pt modelId="{CAB57FEE-E8C9-4BB2-A292-B7BF22BF9359}" type="pres">
      <dgm:prSet presAssocID="{B15A4F59-01F3-4019-8D43-D81F7C24A6C3}" presName="composite2" presStyleCnt="0"/>
      <dgm:spPr/>
    </dgm:pt>
    <dgm:pt modelId="{6E04E424-EE40-450E-A1B7-995FECB7B053}" type="pres">
      <dgm:prSet presAssocID="{B15A4F59-01F3-4019-8D43-D81F7C24A6C3}" presName="background2" presStyleLbl="node2" presStyleIdx="0" presStyleCnt="4"/>
      <dgm:spPr/>
    </dgm:pt>
    <dgm:pt modelId="{9D9556CA-C012-4486-8AAD-EC16067A5CC0}" type="pres">
      <dgm:prSet presAssocID="{B15A4F59-01F3-4019-8D43-D81F7C24A6C3}" presName="text2" presStyleLbl="fgAcc2" presStyleIdx="0" presStyleCnt="4" custScaleX="117911" custScaleY="210978" custLinFactX="8483" custLinFactY="-100000" custLinFactNeighborX="100000" custLinFactNeighborY="-1360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BE9EE40-35F5-4FE6-B072-573BE7E49CFD}" type="pres">
      <dgm:prSet presAssocID="{B15A4F59-01F3-4019-8D43-D81F7C24A6C3}" presName="hierChild3" presStyleCnt="0"/>
      <dgm:spPr/>
    </dgm:pt>
    <dgm:pt modelId="{AB07C32D-CE88-455D-BEC9-7ABA9DDB67B6}" type="pres">
      <dgm:prSet presAssocID="{CE2217CD-DBD9-4DC6-8AEE-FD72F6C69E1C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E013714-7678-4FDF-A4DF-5F65972F3333}" type="pres">
      <dgm:prSet presAssocID="{01E27019-0869-42E6-800A-CD2B23636BF8}" presName="hierRoot2" presStyleCnt="0"/>
      <dgm:spPr/>
    </dgm:pt>
    <dgm:pt modelId="{2CB4B6EA-F6BC-4DE1-99E9-7BA91465640C}" type="pres">
      <dgm:prSet presAssocID="{01E27019-0869-42E6-800A-CD2B23636BF8}" presName="composite2" presStyleCnt="0"/>
      <dgm:spPr/>
    </dgm:pt>
    <dgm:pt modelId="{8C9A087D-2219-4B78-91FC-6C1E73204610}" type="pres">
      <dgm:prSet presAssocID="{01E27019-0869-42E6-800A-CD2B23636BF8}" presName="background2" presStyleLbl="node2" presStyleIdx="1" presStyleCnt="4"/>
      <dgm:spPr/>
    </dgm:pt>
    <dgm:pt modelId="{D8E7B6D6-E2C8-4781-93C6-5473E9989B70}" type="pres">
      <dgm:prSet presAssocID="{01E27019-0869-42E6-800A-CD2B23636BF8}" presName="text2" presStyleLbl="fgAcc2" presStyleIdx="1" presStyleCnt="4" custScaleX="151511" custScaleY="134132" custLinFactX="25827" custLinFactNeighborX="100000" custLinFactNeighborY="-902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8A8744-0B87-42AB-8845-6E97595F6402}" type="pres">
      <dgm:prSet presAssocID="{01E27019-0869-42E6-800A-CD2B23636BF8}" presName="hierChild3" presStyleCnt="0"/>
      <dgm:spPr/>
    </dgm:pt>
    <dgm:pt modelId="{B3E095FA-5022-4F37-89A9-0D86B8D88D3E}" type="pres">
      <dgm:prSet presAssocID="{5D3A71C6-D482-4527-BE07-5A7E3A03D8F1}" presName="Name10" presStyleLbl="parChTrans1D2" presStyleIdx="2" presStyleCnt="4"/>
      <dgm:spPr/>
      <dgm:t>
        <a:bodyPr/>
        <a:lstStyle/>
        <a:p>
          <a:endParaRPr lang="ru-RU"/>
        </a:p>
      </dgm:t>
    </dgm:pt>
    <dgm:pt modelId="{7F96889D-8AED-4B99-8D54-0A5FD235BBDD}" type="pres">
      <dgm:prSet presAssocID="{A1D0673A-7E8F-4504-84A2-9B8D98F4D624}" presName="hierRoot2" presStyleCnt="0"/>
      <dgm:spPr/>
    </dgm:pt>
    <dgm:pt modelId="{EB6AEF64-0166-4F63-9F26-DA7BEF251AC4}" type="pres">
      <dgm:prSet presAssocID="{A1D0673A-7E8F-4504-84A2-9B8D98F4D624}" presName="composite2" presStyleCnt="0"/>
      <dgm:spPr/>
    </dgm:pt>
    <dgm:pt modelId="{CF46AA32-BDC2-4625-8544-D47A2E9325C5}" type="pres">
      <dgm:prSet presAssocID="{A1D0673A-7E8F-4504-84A2-9B8D98F4D624}" presName="background2" presStyleLbl="node2" presStyleIdx="2" presStyleCnt="4"/>
      <dgm:spPr/>
    </dgm:pt>
    <dgm:pt modelId="{EE7389FB-77E2-4F80-B838-C8EC1830D32F}" type="pres">
      <dgm:prSet presAssocID="{A1D0673A-7E8F-4504-84A2-9B8D98F4D624}" presName="text2" presStyleLbl="fgAcc2" presStyleIdx="2" presStyleCnt="4" custScaleX="170613" custScaleY="171957" custLinFactX="-100000" custLinFactNeighborX="-105837" custLinFactNeighborY="555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2954A0-3D49-401F-8435-0E59EE46053A}" type="pres">
      <dgm:prSet presAssocID="{A1D0673A-7E8F-4504-84A2-9B8D98F4D624}" presName="hierChild3" presStyleCnt="0"/>
      <dgm:spPr/>
    </dgm:pt>
    <dgm:pt modelId="{D48576E5-08CD-4A81-9A0C-2872A5BE465A}" type="pres">
      <dgm:prSet presAssocID="{0C7190C0-92C7-463B-BE34-59187F062ACF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BE4AFD2-CF8F-4CAF-8896-B19D2FD8A33D}" type="pres">
      <dgm:prSet presAssocID="{F6830383-0E8C-4DFA-8DB3-86F3CB587E5E}" presName="hierRoot2" presStyleCnt="0"/>
      <dgm:spPr/>
    </dgm:pt>
    <dgm:pt modelId="{DC1E174B-44F3-40B9-B930-0633DE47AA26}" type="pres">
      <dgm:prSet presAssocID="{F6830383-0E8C-4DFA-8DB3-86F3CB587E5E}" presName="composite2" presStyleCnt="0"/>
      <dgm:spPr/>
    </dgm:pt>
    <dgm:pt modelId="{3D50B202-C457-4498-8131-83B12C9DAC77}" type="pres">
      <dgm:prSet presAssocID="{F6830383-0E8C-4DFA-8DB3-86F3CB587E5E}" presName="background2" presStyleLbl="node2" presStyleIdx="3" presStyleCnt="4"/>
      <dgm:spPr/>
    </dgm:pt>
    <dgm:pt modelId="{B86333B5-E494-4671-9359-59799B56F59F}" type="pres">
      <dgm:prSet presAssocID="{F6830383-0E8C-4DFA-8DB3-86F3CB587E5E}" presName="text2" presStyleLbl="fgAcc2" presStyleIdx="3" presStyleCnt="4" custScaleX="153823" custScaleY="186512" custLinFactY="-100000" custLinFactNeighborX="-66474" custLinFactNeighborY="-1103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FA62AE-2911-462E-889D-A487C805616D}" type="pres">
      <dgm:prSet presAssocID="{F6830383-0E8C-4DFA-8DB3-86F3CB587E5E}" presName="hierChild3" presStyleCnt="0"/>
      <dgm:spPr/>
    </dgm:pt>
    <dgm:pt modelId="{B00CD98B-5C20-434D-B138-B91CAECD15C9}" type="pres">
      <dgm:prSet presAssocID="{9E27243F-6A82-44DE-9C0F-E9FDF09E8EFB}" presName="hierRoot1" presStyleCnt="0"/>
      <dgm:spPr/>
    </dgm:pt>
    <dgm:pt modelId="{1F0B5FC5-714F-43B5-88A8-242AA2B3AB44}" type="pres">
      <dgm:prSet presAssocID="{9E27243F-6A82-44DE-9C0F-E9FDF09E8EFB}" presName="composite" presStyleCnt="0"/>
      <dgm:spPr/>
    </dgm:pt>
    <dgm:pt modelId="{CE925DF0-EF54-4E99-8496-6663185CA1A7}" type="pres">
      <dgm:prSet presAssocID="{9E27243F-6A82-44DE-9C0F-E9FDF09E8EFB}" presName="background" presStyleLbl="node0" presStyleIdx="1" presStyleCnt="2"/>
      <dgm:spPr/>
    </dgm:pt>
    <dgm:pt modelId="{89D332BD-CF37-4B83-AD19-203A8E886872}" type="pres">
      <dgm:prSet presAssocID="{9E27243F-6A82-44DE-9C0F-E9FDF09E8EFB}" presName="text" presStyleLbl="fgAcc0" presStyleIdx="1" presStyleCnt="2" custScaleX="209533" custScaleY="184688" custLinFactY="100000" custLinFactNeighborX="9824" custLinFactNeighborY="1590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6802C0-489A-4707-ABF5-73A311E16476}" type="pres">
      <dgm:prSet presAssocID="{9E27243F-6A82-44DE-9C0F-E9FDF09E8EFB}" presName="hierChild2" presStyleCnt="0"/>
      <dgm:spPr/>
    </dgm:pt>
  </dgm:ptLst>
  <dgm:cxnLst>
    <dgm:cxn modelId="{2D4EA121-1627-4D7C-A21A-B9AAABE550F5}" type="presOf" srcId="{5D3A71C6-D482-4527-BE07-5A7E3A03D8F1}" destId="{B3E095FA-5022-4F37-89A9-0D86B8D88D3E}" srcOrd="0" destOrd="0" presId="urn:microsoft.com/office/officeart/2005/8/layout/hierarchy1"/>
    <dgm:cxn modelId="{AFD63B1C-FBCC-4E4E-B9A4-D4CC0EB8EF0A}" type="presOf" srcId="{A1D0673A-7E8F-4504-84A2-9B8D98F4D624}" destId="{EE7389FB-77E2-4F80-B838-C8EC1830D32F}" srcOrd="0" destOrd="0" presId="urn:microsoft.com/office/officeart/2005/8/layout/hierarchy1"/>
    <dgm:cxn modelId="{47025FB5-D6AE-4B2F-934A-396B8FB0BEE8}" srcId="{BD23E3D2-3CF2-465E-9F5D-9DE69E50AC98}" destId="{F6830383-0E8C-4DFA-8DB3-86F3CB587E5E}" srcOrd="3" destOrd="0" parTransId="{0C7190C0-92C7-463B-BE34-59187F062ACF}" sibTransId="{E181D6B0-B5E6-4EE4-9733-87F2621C5B06}"/>
    <dgm:cxn modelId="{352F131D-E4C3-47A0-995B-7867A02F200E}" type="presOf" srcId="{0C7190C0-92C7-463B-BE34-59187F062ACF}" destId="{D48576E5-08CD-4A81-9A0C-2872A5BE465A}" srcOrd="0" destOrd="0" presId="urn:microsoft.com/office/officeart/2005/8/layout/hierarchy1"/>
    <dgm:cxn modelId="{ACED9D2A-04F2-454D-AAB4-553E2CF1C65E}" srcId="{BD23E3D2-3CF2-465E-9F5D-9DE69E50AC98}" destId="{B15A4F59-01F3-4019-8D43-D81F7C24A6C3}" srcOrd="0" destOrd="0" parTransId="{4E14D6EC-A864-4A20-81E1-1A84CF35CB09}" sibTransId="{E1CFCC34-B022-4FF4-9A37-FFBBCDAAC357}"/>
    <dgm:cxn modelId="{B77DE805-76FC-4C0B-ADF7-E11B7AF1DB1F}" srcId="{BD23E3D2-3CF2-465E-9F5D-9DE69E50AC98}" destId="{A1D0673A-7E8F-4504-84A2-9B8D98F4D624}" srcOrd="2" destOrd="0" parTransId="{5D3A71C6-D482-4527-BE07-5A7E3A03D8F1}" sibTransId="{C994BD26-2B8C-4F05-BAE4-756C3D6A964D}"/>
    <dgm:cxn modelId="{72BDBA73-2DD4-4990-82C9-B505ED80C9F8}" srcId="{678F8BFE-41DC-4033-9E31-A3D031115526}" destId="{BD23E3D2-3CF2-465E-9F5D-9DE69E50AC98}" srcOrd="0" destOrd="0" parTransId="{4CBEE8FD-4CAC-4C5E-BDBD-2A0264460B30}" sibTransId="{5ECA285D-38E1-408C-9D59-3018D87C51EB}"/>
    <dgm:cxn modelId="{F93F2E21-4147-4B21-973C-5E82E91E25A6}" type="presOf" srcId="{F6830383-0E8C-4DFA-8DB3-86F3CB587E5E}" destId="{B86333B5-E494-4671-9359-59799B56F59F}" srcOrd="0" destOrd="0" presId="urn:microsoft.com/office/officeart/2005/8/layout/hierarchy1"/>
    <dgm:cxn modelId="{7418AD84-7422-4138-9F09-7C1920FCDC5B}" type="presOf" srcId="{BD23E3D2-3CF2-465E-9F5D-9DE69E50AC98}" destId="{955AEAC7-18F2-4A22-B262-31CC5BA3DD5D}" srcOrd="0" destOrd="0" presId="urn:microsoft.com/office/officeart/2005/8/layout/hierarchy1"/>
    <dgm:cxn modelId="{C790CFB7-33D4-43DF-A651-AFFF4EB478AD}" type="presOf" srcId="{4E14D6EC-A864-4A20-81E1-1A84CF35CB09}" destId="{43F51467-BFDB-43E7-9B74-D8B47758090F}" srcOrd="0" destOrd="0" presId="urn:microsoft.com/office/officeart/2005/8/layout/hierarchy1"/>
    <dgm:cxn modelId="{86396225-96E2-4F83-9DD7-CAA63BC94D5F}" type="presOf" srcId="{9E27243F-6A82-44DE-9C0F-E9FDF09E8EFB}" destId="{89D332BD-CF37-4B83-AD19-203A8E886872}" srcOrd="0" destOrd="0" presId="urn:microsoft.com/office/officeart/2005/8/layout/hierarchy1"/>
    <dgm:cxn modelId="{D708517C-A481-4413-B6E3-597CA17617BF}" type="presOf" srcId="{CE2217CD-DBD9-4DC6-8AEE-FD72F6C69E1C}" destId="{AB07C32D-CE88-455D-BEC9-7ABA9DDB67B6}" srcOrd="0" destOrd="0" presId="urn:microsoft.com/office/officeart/2005/8/layout/hierarchy1"/>
    <dgm:cxn modelId="{DDD9696F-4765-4882-8B25-15F5D91D9B3D}" type="presOf" srcId="{678F8BFE-41DC-4033-9E31-A3D031115526}" destId="{E62C3848-36F3-42EC-9E12-1A71624DD6F6}" srcOrd="0" destOrd="0" presId="urn:microsoft.com/office/officeart/2005/8/layout/hierarchy1"/>
    <dgm:cxn modelId="{2F5E8B17-77C2-40F4-A85B-CFFA9A38E811}" type="presOf" srcId="{B15A4F59-01F3-4019-8D43-D81F7C24A6C3}" destId="{9D9556CA-C012-4486-8AAD-EC16067A5CC0}" srcOrd="0" destOrd="0" presId="urn:microsoft.com/office/officeart/2005/8/layout/hierarchy1"/>
    <dgm:cxn modelId="{5E512F55-DFC6-4FE4-9C31-196A5E1E7AC7}" srcId="{BD23E3D2-3CF2-465E-9F5D-9DE69E50AC98}" destId="{01E27019-0869-42E6-800A-CD2B23636BF8}" srcOrd="1" destOrd="0" parTransId="{CE2217CD-DBD9-4DC6-8AEE-FD72F6C69E1C}" sibTransId="{DFE030B4-240D-4463-98CA-52AC2A7603C1}"/>
    <dgm:cxn modelId="{33F843E2-8DB9-4F4B-8DCA-A27D99121FA7}" srcId="{678F8BFE-41DC-4033-9E31-A3D031115526}" destId="{9E27243F-6A82-44DE-9C0F-E9FDF09E8EFB}" srcOrd="1" destOrd="0" parTransId="{4C6843C2-E020-42BF-82C5-AFFE40E089D2}" sibTransId="{A10A7249-52DE-4527-B966-3DC89271DDAB}"/>
    <dgm:cxn modelId="{E915C98E-228B-4CCC-8DB5-7C78E34AD136}" type="presOf" srcId="{01E27019-0869-42E6-800A-CD2B23636BF8}" destId="{D8E7B6D6-E2C8-4781-93C6-5473E9989B70}" srcOrd="0" destOrd="0" presId="urn:microsoft.com/office/officeart/2005/8/layout/hierarchy1"/>
    <dgm:cxn modelId="{8899735D-0C1E-4ADE-BEAF-7126B143E320}" type="presParOf" srcId="{E62C3848-36F3-42EC-9E12-1A71624DD6F6}" destId="{56DF3F3A-1B0F-4CE8-8983-CC9A2ADEAC5C}" srcOrd="0" destOrd="0" presId="urn:microsoft.com/office/officeart/2005/8/layout/hierarchy1"/>
    <dgm:cxn modelId="{AFBBB763-9489-4DE5-9C95-D3D175A0DBAC}" type="presParOf" srcId="{56DF3F3A-1B0F-4CE8-8983-CC9A2ADEAC5C}" destId="{149C38CA-57D0-4769-B8D2-E449DFC7F949}" srcOrd="0" destOrd="0" presId="urn:microsoft.com/office/officeart/2005/8/layout/hierarchy1"/>
    <dgm:cxn modelId="{367EFEB7-7D09-46F1-A056-33D5BE7FF38F}" type="presParOf" srcId="{149C38CA-57D0-4769-B8D2-E449DFC7F949}" destId="{EB01467A-24EF-4CF1-9DB9-271318AA8A7C}" srcOrd="0" destOrd="0" presId="urn:microsoft.com/office/officeart/2005/8/layout/hierarchy1"/>
    <dgm:cxn modelId="{68BB16C9-893D-48ED-83AB-E9C8E8A561EA}" type="presParOf" srcId="{149C38CA-57D0-4769-B8D2-E449DFC7F949}" destId="{955AEAC7-18F2-4A22-B262-31CC5BA3DD5D}" srcOrd="1" destOrd="0" presId="urn:microsoft.com/office/officeart/2005/8/layout/hierarchy1"/>
    <dgm:cxn modelId="{42C16403-A4DD-4136-B1E3-1664CA7099C4}" type="presParOf" srcId="{56DF3F3A-1B0F-4CE8-8983-CC9A2ADEAC5C}" destId="{6EE7058E-B6AF-4AC4-86A0-9B365813DFE6}" srcOrd="1" destOrd="0" presId="urn:microsoft.com/office/officeart/2005/8/layout/hierarchy1"/>
    <dgm:cxn modelId="{D25A7252-0BD3-4384-9EDA-DA2E1F4436F3}" type="presParOf" srcId="{6EE7058E-B6AF-4AC4-86A0-9B365813DFE6}" destId="{43F51467-BFDB-43E7-9B74-D8B47758090F}" srcOrd="0" destOrd="0" presId="urn:microsoft.com/office/officeart/2005/8/layout/hierarchy1"/>
    <dgm:cxn modelId="{FDE06130-390B-47BD-BAB2-59F797AFAD07}" type="presParOf" srcId="{6EE7058E-B6AF-4AC4-86A0-9B365813DFE6}" destId="{49F9006D-075C-4CEB-ABAE-BF5624EE49B3}" srcOrd="1" destOrd="0" presId="urn:microsoft.com/office/officeart/2005/8/layout/hierarchy1"/>
    <dgm:cxn modelId="{778CAD3A-E3F8-4DD0-8B8E-45FB7E2B3B37}" type="presParOf" srcId="{49F9006D-075C-4CEB-ABAE-BF5624EE49B3}" destId="{CAB57FEE-E8C9-4BB2-A292-B7BF22BF9359}" srcOrd="0" destOrd="0" presId="urn:microsoft.com/office/officeart/2005/8/layout/hierarchy1"/>
    <dgm:cxn modelId="{0C0A21DE-FC9D-413F-8391-E7E5395418C1}" type="presParOf" srcId="{CAB57FEE-E8C9-4BB2-A292-B7BF22BF9359}" destId="{6E04E424-EE40-450E-A1B7-995FECB7B053}" srcOrd="0" destOrd="0" presId="urn:microsoft.com/office/officeart/2005/8/layout/hierarchy1"/>
    <dgm:cxn modelId="{1F8D3F41-651C-43B4-8D60-D6B05BD9B525}" type="presParOf" srcId="{CAB57FEE-E8C9-4BB2-A292-B7BF22BF9359}" destId="{9D9556CA-C012-4486-8AAD-EC16067A5CC0}" srcOrd="1" destOrd="0" presId="urn:microsoft.com/office/officeart/2005/8/layout/hierarchy1"/>
    <dgm:cxn modelId="{3FE0AE49-0A59-4DD0-BF8F-60AC8CF727E5}" type="presParOf" srcId="{49F9006D-075C-4CEB-ABAE-BF5624EE49B3}" destId="{3BE9EE40-35F5-4FE6-B072-573BE7E49CFD}" srcOrd="1" destOrd="0" presId="urn:microsoft.com/office/officeart/2005/8/layout/hierarchy1"/>
    <dgm:cxn modelId="{9132A249-82B8-4848-B508-7F9EF0039255}" type="presParOf" srcId="{6EE7058E-B6AF-4AC4-86A0-9B365813DFE6}" destId="{AB07C32D-CE88-455D-BEC9-7ABA9DDB67B6}" srcOrd="2" destOrd="0" presId="urn:microsoft.com/office/officeart/2005/8/layout/hierarchy1"/>
    <dgm:cxn modelId="{01458D03-F16D-4F95-AD74-C6B9F2818B87}" type="presParOf" srcId="{6EE7058E-B6AF-4AC4-86A0-9B365813DFE6}" destId="{8E013714-7678-4FDF-A4DF-5F65972F3333}" srcOrd="3" destOrd="0" presId="urn:microsoft.com/office/officeart/2005/8/layout/hierarchy1"/>
    <dgm:cxn modelId="{2750E4E3-F64E-4287-882C-17EB8302EC8F}" type="presParOf" srcId="{8E013714-7678-4FDF-A4DF-5F65972F3333}" destId="{2CB4B6EA-F6BC-4DE1-99E9-7BA91465640C}" srcOrd="0" destOrd="0" presId="urn:microsoft.com/office/officeart/2005/8/layout/hierarchy1"/>
    <dgm:cxn modelId="{C6AD7797-4AC6-4EA7-8371-4766562E7BE5}" type="presParOf" srcId="{2CB4B6EA-F6BC-4DE1-99E9-7BA91465640C}" destId="{8C9A087D-2219-4B78-91FC-6C1E73204610}" srcOrd="0" destOrd="0" presId="urn:microsoft.com/office/officeart/2005/8/layout/hierarchy1"/>
    <dgm:cxn modelId="{3F39F60B-C893-428A-927C-2198BDD4B82A}" type="presParOf" srcId="{2CB4B6EA-F6BC-4DE1-99E9-7BA91465640C}" destId="{D8E7B6D6-E2C8-4781-93C6-5473E9989B70}" srcOrd="1" destOrd="0" presId="urn:microsoft.com/office/officeart/2005/8/layout/hierarchy1"/>
    <dgm:cxn modelId="{2CAAF8A4-5210-4B7F-9A69-BC153EB1D286}" type="presParOf" srcId="{8E013714-7678-4FDF-A4DF-5F65972F3333}" destId="{038A8744-0B87-42AB-8845-6E97595F6402}" srcOrd="1" destOrd="0" presId="urn:microsoft.com/office/officeart/2005/8/layout/hierarchy1"/>
    <dgm:cxn modelId="{9FA58235-B2AB-48A0-A398-F18159EABDED}" type="presParOf" srcId="{6EE7058E-B6AF-4AC4-86A0-9B365813DFE6}" destId="{B3E095FA-5022-4F37-89A9-0D86B8D88D3E}" srcOrd="4" destOrd="0" presId="urn:microsoft.com/office/officeart/2005/8/layout/hierarchy1"/>
    <dgm:cxn modelId="{8D71AFA3-5D94-4F2F-9BEB-C1AD57B57D35}" type="presParOf" srcId="{6EE7058E-B6AF-4AC4-86A0-9B365813DFE6}" destId="{7F96889D-8AED-4B99-8D54-0A5FD235BBDD}" srcOrd="5" destOrd="0" presId="urn:microsoft.com/office/officeart/2005/8/layout/hierarchy1"/>
    <dgm:cxn modelId="{5A969494-DA01-4640-98CF-32E0838D729E}" type="presParOf" srcId="{7F96889D-8AED-4B99-8D54-0A5FD235BBDD}" destId="{EB6AEF64-0166-4F63-9F26-DA7BEF251AC4}" srcOrd="0" destOrd="0" presId="urn:microsoft.com/office/officeart/2005/8/layout/hierarchy1"/>
    <dgm:cxn modelId="{4E7866E6-9F3C-4E6D-96A4-2D4408652915}" type="presParOf" srcId="{EB6AEF64-0166-4F63-9F26-DA7BEF251AC4}" destId="{CF46AA32-BDC2-4625-8544-D47A2E9325C5}" srcOrd="0" destOrd="0" presId="urn:microsoft.com/office/officeart/2005/8/layout/hierarchy1"/>
    <dgm:cxn modelId="{48D554C3-3C31-46BC-B6F1-75FD2B97510D}" type="presParOf" srcId="{EB6AEF64-0166-4F63-9F26-DA7BEF251AC4}" destId="{EE7389FB-77E2-4F80-B838-C8EC1830D32F}" srcOrd="1" destOrd="0" presId="urn:microsoft.com/office/officeart/2005/8/layout/hierarchy1"/>
    <dgm:cxn modelId="{26EF35E9-391B-4C36-85AB-60EDD240E7F0}" type="presParOf" srcId="{7F96889D-8AED-4B99-8D54-0A5FD235BBDD}" destId="{002954A0-3D49-401F-8435-0E59EE46053A}" srcOrd="1" destOrd="0" presId="urn:microsoft.com/office/officeart/2005/8/layout/hierarchy1"/>
    <dgm:cxn modelId="{57D751B7-A46D-4867-BDED-52966F1B3AEF}" type="presParOf" srcId="{6EE7058E-B6AF-4AC4-86A0-9B365813DFE6}" destId="{D48576E5-08CD-4A81-9A0C-2872A5BE465A}" srcOrd="6" destOrd="0" presId="urn:microsoft.com/office/officeart/2005/8/layout/hierarchy1"/>
    <dgm:cxn modelId="{EB2B4DF4-51C5-4BF6-AF46-E52B8E7DE2BA}" type="presParOf" srcId="{6EE7058E-B6AF-4AC4-86A0-9B365813DFE6}" destId="{7BE4AFD2-CF8F-4CAF-8896-B19D2FD8A33D}" srcOrd="7" destOrd="0" presId="urn:microsoft.com/office/officeart/2005/8/layout/hierarchy1"/>
    <dgm:cxn modelId="{E4565FAB-051A-47BA-B367-D7AEF82D907B}" type="presParOf" srcId="{7BE4AFD2-CF8F-4CAF-8896-B19D2FD8A33D}" destId="{DC1E174B-44F3-40B9-B930-0633DE47AA26}" srcOrd="0" destOrd="0" presId="urn:microsoft.com/office/officeart/2005/8/layout/hierarchy1"/>
    <dgm:cxn modelId="{A3F3805F-1277-4FEA-9DD4-BD7184EFD49B}" type="presParOf" srcId="{DC1E174B-44F3-40B9-B930-0633DE47AA26}" destId="{3D50B202-C457-4498-8131-83B12C9DAC77}" srcOrd="0" destOrd="0" presId="urn:microsoft.com/office/officeart/2005/8/layout/hierarchy1"/>
    <dgm:cxn modelId="{2C51FE63-B984-492E-B889-0954DAEDE8E2}" type="presParOf" srcId="{DC1E174B-44F3-40B9-B930-0633DE47AA26}" destId="{B86333B5-E494-4671-9359-59799B56F59F}" srcOrd="1" destOrd="0" presId="urn:microsoft.com/office/officeart/2005/8/layout/hierarchy1"/>
    <dgm:cxn modelId="{A050D397-B2D3-44C7-B641-D4DDDEAC6A0B}" type="presParOf" srcId="{7BE4AFD2-CF8F-4CAF-8896-B19D2FD8A33D}" destId="{C4FA62AE-2911-462E-889D-A487C805616D}" srcOrd="1" destOrd="0" presId="urn:microsoft.com/office/officeart/2005/8/layout/hierarchy1"/>
    <dgm:cxn modelId="{64A485B3-3427-4F57-ABF2-2D6758EB7B00}" type="presParOf" srcId="{E62C3848-36F3-42EC-9E12-1A71624DD6F6}" destId="{B00CD98B-5C20-434D-B138-B91CAECD15C9}" srcOrd="1" destOrd="0" presId="urn:microsoft.com/office/officeart/2005/8/layout/hierarchy1"/>
    <dgm:cxn modelId="{09C3B973-8BA5-40E0-A937-DC6D92D67C0A}" type="presParOf" srcId="{B00CD98B-5C20-434D-B138-B91CAECD15C9}" destId="{1F0B5FC5-714F-43B5-88A8-242AA2B3AB44}" srcOrd="0" destOrd="0" presId="urn:microsoft.com/office/officeart/2005/8/layout/hierarchy1"/>
    <dgm:cxn modelId="{CB3C057B-F0B0-4D36-A6C5-011ED0F4F15F}" type="presParOf" srcId="{1F0B5FC5-714F-43B5-88A8-242AA2B3AB44}" destId="{CE925DF0-EF54-4E99-8496-6663185CA1A7}" srcOrd="0" destOrd="0" presId="urn:microsoft.com/office/officeart/2005/8/layout/hierarchy1"/>
    <dgm:cxn modelId="{C65BF7D8-8BB3-422A-9BD5-8686FC95C110}" type="presParOf" srcId="{1F0B5FC5-714F-43B5-88A8-242AA2B3AB44}" destId="{89D332BD-CF37-4B83-AD19-203A8E886872}" srcOrd="1" destOrd="0" presId="urn:microsoft.com/office/officeart/2005/8/layout/hierarchy1"/>
    <dgm:cxn modelId="{D2822909-902A-4011-B2B9-5ABEFFA6F75E}" type="presParOf" srcId="{B00CD98B-5C20-434D-B138-B91CAECD15C9}" destId="{1C6802C0-489A-4707-ABF5-73A311E1647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8576E5-08CD-4A81-9A0C-2872A5BE465A}">
      <dsp:nvSpPr>
        <dsp:cNvPr id="0" name=""/>
        <dsp:cNvSpPr/>
      </dsp:nvSpPr>
      <dsp:spPr>
        <a:xfrm>
          <a:off x="4471529" y="530312"/>
          <a:ext cx="2290479" cy="737932"/>
        </a:xfrm>
        <a:custGeom>
          <a:avLst/>
          <a:gdLst/>
          <a:ahLst/>
          <a:cxnLst/>
          <a:rect l="0" t="0" r="0" b="0"/>
          <a:pathLst>
            <a:path>
              <a:moveTo>
                <a:pt x="0" y="737932"/>
              </a:moveTo>
              <a:lnTo>
                <a:pt x="2290479" y="0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E095FA-5022-4F37-89A9-0D86B8D88D3E}">
      <dsp:nvSpPr>
        <dsp:cNvPr id="0" name=""/>
        <dsp:cNvSpPr/>
      </dsp:nvSpPr>
      <dsp:spPr>
        <a:xfrm>
          <a:off x="2530522" y="1268244"/>
          <a:ext cx="1941007" cy="1468251"/>
        </a:xfrm>
        <a:custGeom>
          <a:avLst/>
          <a:gdLst/>
          <a:ahLst/>
          <a:cxnLst/>
          <a:rect l="0" t="0" r="0" b="0"/>
          <a:pathLst>
            <a:path>
              <a:moveTo>
                <a:pt x="1941007" y="0"/>
              </a:moveTo>
              <a:lnTo>
                <a:pt x="1941007" y="1347190"/>
              </a:lnTo>
              <a:lnTo>
                <a:pt x="0" y="1347190"/>
              </a:lnTo>
              <a:lnTo>
                <a:pt x="0" y="1468251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07C32D-CE88-455D-BEC9-7ABA9DDB67B6}">
      <dsp:nvSpPr>
        <dsp:cNvPr id="0" name=""/>
        <dsp:cNvSpPr/>
      </dsp:nvSpPr>
      <dsp:spPr>
        <a:xfrm>
          <a:off x="4423841" y="1268244"/>
          <a:ext cx="91440" cy="258411"/>
        </a:xfrm>
        <a:custGeom>
          <a:avLst/>
          <a:gdLst/>
          <a:ahLst/>
          <a:cxnLst/>
          <a:rect l="0" t="0" r="0" b="0"/>
          <a:pathLst>
            <a:path>
              <a:moveTo>
                <a:pt x="47688" y="0"/>
              </a:moveTo>
              <a:lnTo>
                <a:pt x="47688" y="137350"/>
              </a:lnTo>
              <a:lnTo>
                <a:pt x="45720" y="137350"/>
              </a:lnTo>
              <a:lnTo>
                <a:pt x="45720" y="258411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F51467-BFDB-43E7-9B74-D8B47758090F}">
      <dsp:nvSpPr>
        <dsp:cNvPr id="0" name=""/>
        <dsp:cNvSpPr/>
      </dsp:nvSpPr>
      <dsp:spPr>
        <a:xfrm>
          <a:off x="2192092" y="316815"/>
          <a:ext cx="2279437" cy="951429"/>
        </a:xfrm>
        <a:custGeom>
          <a:avLst/>
          <a:gdLst/>
          <a:ahLst/>
          <a:cxnLst/>
          <a:rect l="0" t="0" r="0" b="0"/>
          <a:pathLst>
            <a:path>
              <a:moveTo>
                <a:pt x="2279437" y="951429"/>
              </a:moveTo>
              <a:lnTo>
                <a:pt x="0" y="0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01467A-24EF-4CF1-9DB9-271318AA8A7C}">
      <dsp:nvSpPr>
        <dsp:cNvPr id="0" name=""/>
        <dsp:cNvSpPr/>
      </dsp:nvSpPr>
      <dsp:spPr>
        <a:xfrm>
          <a:off x="3606781" y="-39025"/>
          <a:ext cx="1729495" cy="1307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5AEAC7-18F2-4A22-B262-31CC5BA3DD5D}">
      <dsp:nvSpPr>
        <dsp:cNvPr id="0" name=""/>
        <dsp:cNvSpPr/>
      </dsp:nvSpPr>
      <dsp:spPr>
        <a:xfrm>
          <a:off x="3751982" y="98915"/>
          <a:ext cx="1729495" cy="1307270"/>
        </a:xfrm>
        <a:prstGeom prst="roundRect">
          <a:avLst>
            <a:gd name="adj" fmla="val 10000"/>
          </a:avLst>
        </a:prstGeom>
        <a:solidFill>
          <a:srgbClr val="FF7C80">
            <a:alpha val="90000"/>
          </a:srgb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+mj-lt"/>
              <a:cs typeface="Times New Roman" panose="02020603050405020304" pitchFamily="18" charset="0"/>
            </a:rPr>
            <a:t>Муниципальный орган управления образованием </a:t>
          </a:r>
          <a:r>
            <a:rPr lang="ru-RU" sz="1000" b="1" i="0" kern="1200" baseline="0" dirty="0" smtClean="0">
              <a:latin typeface="+mj-lt"/>
              <a:cs typeface="Times New Roman" panose="02020603050405020304" pitchFamily="18" charset="0"/>
            </a:rPr>
            <a:t>городского</a:t>
          </a:r>
          <a:r>
            <a:rPr lang="ru-RU" sz="1000" b="1" kern="1200" dirty="0" smtClean="0">
              <a:latin typeface="+mj-lt"/>
              <a:cs typeface="Times New Roman" panose="02020603050405020304" pitchFamily="18" charset="0"/>
            </a:rPr>
            <a:t> округа Красноуфимск</a:t>
          </a:r>
          <a:endParaRPr lang="ru-RU" sz="1000" b="1" kern="1200" dirty="0">
            <a:latin typeface="+mj-lt"/>
            <a:cs typeface="Times New Roman" panose="02020603050405020304" pitchFamily="18" charset="0"/>
          </a:endParaRPr>
        </a:p>
      </dsp:txBody>
      <dsp:txXfrm>
        <a:off x="3790271" y="137204"/>
        <a:ext cx="1652917" cy="1230692"/>
      </dsp:txXfrm>
    </dsp:sp>
    <dsp:sp modelId="{6E04E424-EE40-450E-A1B7-995FECB7B053}">
      <dsp:nvSpPr>
        <dsp:cNvPr id="0" name=""/>
        <dsp:cNvSpPr/>
      </dsp:nvSpPr>
      <dsp:spPr>
        <a:xfrm>
          <a:off x="1421657" y="316815"/>
          <a:ext cx="1540870" cy="17507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556CA-C012-4486-8AAD-EC16067A5CC0}">
      <dsp:nvSpPr>
        <dsp:cNvPr id="0" name=""/>
        <dsp:cNvSpPr/>
      </dsp:nvSpPr>
      <dsp:spPr>
        <a:xfrm>
          <a:off x="1566858" y="454756"/>
          <a:ext cx="1540870" cy="1750744"/>
        </a:xfrm>
        <a:prstGeom prst="roundRect">
          <a:avLst>
            <a:gd name="adj" fmla="val 10000"/>
          </a:avLst>
        </a:prstGeom>
        <a:solidFill>
          <a:srgbClr val="FF7C80">
            <a:alpha val="89804"/>
          </a:srgb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Развитие системы дошкольного образования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351 955,7 тыс. руб.</a:t>
          </a:r>
          <a:endParaRPr lang="ru-RU" sz="1400" b="1" kern="1200" dirty="0"/>
        </a:p>
      </dsp:txBody>
      <dsp:txXfrm>
        <a:off x="1611989" y="499887"/>
        <a:ext cx="1450608" cy="1660482"/>
      </dsp:txXfrm>
    </dsp:sp>
    <dsp:sp modelId="{8C9A087D-2219-4B78-91FC-6C1E73204610}">
      <dsp:nvSpPr>
        <dsp:cNvPr id="0" name=""/>
        <dsp:cNvSpPr/>
      </dsp:nvSpPr>
      <dsp:spPr>
        <a:xfrm>
          <a:off x="3479582" y="1526656"/>
          <a:ext cx="1979957" cy="11130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E7B6D6-E2C8-4781-93C6-5473E9989B70}">
      <dsp:nvSpPr>
        <dsp:cNvPr id="0" name=""/>
        <dsp:cNvSpPr/>
      </dsp:nvSpPr>
      <dsp:spPr>
        <a:xfrm>
          <a:off x="3624783" y="1664597"/>
          <a:ext cx="1979957" cy="1113058"/>
        </a:xfrm>
        <a:prstGeom prst="roundRect">
          <a:avLst>
            <a:gd name="adj" fmla="val 10000"/>
          </a:avLst>
        </a:prstGeom>
        <a:solidFill>
          <a:srgbClr val="FF7C80">
            <a:alpha val="89804"/>
          </a:srgb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Развитие системы общего образования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415 883,3 тыс. руб.</a:t>
          </a:r>
          <a:endParaRPr lang="ru-RU" sz="1400" b="1" kern="1200" dirty="0"/>
        </a:p>
      </dsp:txBody>
      <dsp:txXfrm>
        <a:off x="3657383" y="1697197"/>
        <a:ext cx="1914757" cy="1047858"/>
      </dsp:txXfrm>
    </dsp:sp>
    <dsp:sp modelId="{CF46AA32-BDC2-4625-8544-D47A2E9325C5}">
      <dsp:nvSpPr>
        <dsp:cNvPr id="0" name=""/>
        <dsp:cNvSpPr/>
      </dsp:nvSpPr>
      <dsp:spPr>
        <a:xfrm>
          <a:off x="1415730" y="2736496"/>
          <a:ext cx="2229584" cy="14269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7389FB-77E2-4F80-B838-C8EC1830D32F}">
      <dsp:nvSpPr>
        <dsp:cNvPr id="0" name=""/>
        <dsp:cNvSpPr/>
      </dsp:nvSpPr>
      <dsp:spPr>
        <a:xfrm>
          <a:off x="1560931" y="2874437"/>
          <a:ext cx="2229584" cy="1426938"/>
        </a:xfrm>
        <a:prstGeom prst="roundRect">
          <a:avLst>
            <a:gd name="adj" fmla="val 10000"/>
          </a:avLst>
        </a:prstGeom>
        <a:solidFill>
          <a:srgbClr val="FF7C80">
            <a:alpha val="89804"/>
          </a:srgb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Укрепление и развитие материально-технической базы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2 668,0 тыс. руб.</a:t>
          </a:r>
          <a:endParaRPr lang="ru-RU" sz="1400" b="1" kern="1200" dirty="0"/>
        </a:p>
      </dsp:txBody>
      <dsp:txXfrm>
        <a:off x="1602725" y="2916231"/>
        <a:ext cx="2145996" cy="1343350"/>
      </dsp:txXfrm>
    </dsp:sp>
    <dsp:sp modelId="{3D50B202-C457-4498-8131-83B12C9DAC77}">
      <dsp:nvSpPr>
        <dsp:cNvPr id="0" name=""/>
        <dsp:cNvSpPr/>
      </dsp:nvSpPr>
      <dsp:spPr>
        <a:xfrm>
          <a:off x="5756923" y="530312"/>
          <a:ext cx="2010171" cy="15477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6333B5-E494-4671-9359-59799B56F59F}">
      <dsp:nvSpPr>
        <dsp:cNvPr id="0" name=""/>
        <dsp:cNvSpPr/>
      </dsp:nvSpPr>
      <dsp:spPr>
        <a:xfrm>
          <a:off x="5902124" y="668253"/>
          <a:ext cx="2010171" cy="1547719"/>
        </a:xfrm>
        <a:prstGeom prst="roundRect">
          <a:avLst>
            <a:gd name="adj" fmla="val 10000"/>
          </a:avLst>
        </a:prstGeom>
        <a:solidFill>
          <a:srgbClr val="FF7C80">
            <a:alpha val="89804"/>
          </a:srgb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Развитие системы дополнительного образования, отдыха и оздоровления детей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72 859,8 тыс. руб.</a:t>
          </a:r>
          <a:endParaRPr lang="ru-RU" sz="1400" b="1" kern="1200" dirty="0"/>
        </a:p>
      </dsp:txBody>
      <dsp:txXfrm>
        <a:off x="5947455" y="713584"/>
        <a:ext cx="1919509" cy="1457057"/>
      </dsp:txXfrm>
    </dsp:sp>
    <dsp:sp modelId="{CE925DF0-EF54-4E99-8496-6663185CA1A7}">
      <dsp:nvSpPr>
        <dsp:cNvPr id="0" name=""/>
        <dsp:cNvSpPr/>
      </dsp:nvSpPr>
      <dsp:spPr>
        <a:xfrm>
          <a:off x="5603417" y="2737953"/>
          <a:ext cx="2738194" cy="15325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D332BD-CF37-4B83-AD19-203A8E886872}">
      <dsp:nvSpPr>
        <dsp:cNvPr id="0" name=""/>
        <dsp:cNvSpPr/>
      </dsp:nvSpPr>
      <dsp:spPr>
        <a:xfrm>
          <a:off x="5748618" y="2875893"/>
          <a:ext cx="2738194" cy="1532583"/>
        </a:xfrm>
        <a:prstGeom prst="roundRect">
          <a:avLst>
            <a:gd name="adj" fmla="val 10000"/>
          </a:avLst>
        </a:prstGeom>
        <a:solidFill>
          <a:srgbClr val="FF7C80">
            <a:alpha val="90000"/>
          </a:srgb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Обеспечение  реализации муниципальной программы "Развитие системы образования в городском округе Красноуфимск»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76 158,8 тыс. руб.</a:t>
          </a:r>
          <a:endParaRPr lang="ru-RU" sz="1400" b="1" kern="1200" dirty="0"/>
        </a:p>
      </dsp:txBody>
      <dsp:txXfrm>
        <a:off x="5793506" y="2920781"/>
        <a:ext cx="2648418" cy="14428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8C5197-5E1E-4CB2-A4E8-A78089C24EF7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DCF5C91-E8DC-426E-8BDE-75D7A25CF8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035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C58CC39-DEA0-4091-9C91-31640E218DF7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30CB325-F337-470F-B6DC-2B0C08FC23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5961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D646A3-8F15-42FF-9A6F-95AD2F2E564A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03043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FAF436-8E7D-4C13-A937-4F632CB7EDF8}" type="slidenum">
              <a:rPr lang="ru-RU" altLang="ru-RU" smtClean="0"/>
              <a:pPr/>
              <a:t>14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76310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B76782-BAE6-4F07-9AC4-E35B64C094FD}" type="slidenum">
              <a:rPr lang="ru-RU" altLang="ru-RU" smtClean="0"/>
              <a:pPr/>
              <a:t>22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931672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CE4ED-38B1-4479-AB8A-8B280E7DE07F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D395E-316A-49D4-A022-1C070A3A8C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706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Овал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124E2-12A9-4E94-B6FB-A383C5407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89311-07AB-4506-B95A-FB486475B491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297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2A283-23A0-4C10-BCDC-EF4A4B2ABE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157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ACE76-0A97-4AFE-A39C-DCF0F5EE74D8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5A923-C8BD-4A76-8FE6-8936ABD32C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138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DC6B8-46D2-4D32-B328-522C6C9A6DAC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5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D5E70-D5A3-4EF3-B103-51B47DA14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407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D46D4-212D-4A38-A9C0-CF67E5337AB0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04098-2AEC-4FF6-93FC-18599FA36F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686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" name="Прямоугольник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0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1" name="Прямоугольник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4EC9B-589E-4432-B17E-B5048C84A8AE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24836-87CC-4DAE-B365-4A507638E5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766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57107-5C7D-4794-AF3F-3BBF6BAD1307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CADE9-87D1-4996-AD18-A8790406D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108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85D04-0AAD-4005-AD2C-95FC2BB044DE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294C038-1B60-49FA-AF20-D1560328A1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366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26DC2-CD55-4834-BC4C-26D3C692C4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8063E-DAA5-4EE6-A59F-71AB71F535B5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36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A67EE-48ED-456D-AA2E-BCF77B1156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44456-4F1F-4825-87F8-C0116D5D4918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783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BAF3B-8EFC-49D9-AA9F-3B06F8D26333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5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19A47-CD5F-472F-8E7A-20894C29AD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459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42287-9EB1-4557-A428-CB2D5242D3FD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21525-7B43-479E-9EDD-13D962D5F1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354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E1943-3AE1-4C02-BBDB-BC4048F5AC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4D067-F311-4FCE-BC54-0108E5260493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100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05AAD-F528-4CF5-86D0-A192E7913D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00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1B3DE-3603-4154-B7E2-FD769F904D49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4B64A-28A7-4550-B38F-585CED45C2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821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9" name="Прямоугольник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10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11" name="Прямоугольник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Овал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850E8-E1F9-4613-960B-D272C5E95FCE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FC651-7C78-4161-8CD8-60C50D9757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14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C3EC1-1624-462E-B08B-377DC00688BE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C42E8-7FEE-4335-B2FB-0B47DC06AB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440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3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4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5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12197-5B87-4325-BA77-0FC3E6DB1625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8D15E0D-8077-4CE6-87BC-7188C9BCBE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53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40CE1-5270-47E0-A893-426DCACF0D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9D945-374A-415F-A3AF-6F6C2715ED41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854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27BB5-2D99-489E-B83E-E5A61CE3B0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1ACA3-6C5C-4B79-8254-2F70E6612AF2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72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113CE-BAC6-4A0D-A009-7DA2BFA33CBF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4EEF0-E85C-442F-9FEE-D25DF80C4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629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1027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102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102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E459D259-87E0-47F8-8D94-9A9023A26368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rgbClr val="7B9899"/>
                </a:solidFill>
              </a:defRPr>
            </a:lvl1pPr>
          </a:lstStyle>
          <a:p>
            <a:pPr>
              <a:defRPr/>
            </a:pPr>
            <a:fld id="{CBF8CED3-37BD-4E4B-9C08-67A7AE9A5C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8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39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98" r:id="rId1"/>
    <p:sldLayoutId id="2147485899" r:id="rId2"/>
    <p:sldLayoutId id="2147485900" r:id="rId3"/>
    <p:sldLayoutId id="2147485901" r:id="rId4"/>
    <p:sldLayoutId id="2147485902" r:id="rId5"/>
    <p:sldLayoutId id="2147485903" r:id="rId6"/>
    <p:sldLayoutId id="2147485904" r:id="rId7"/>
    <p:sldLayoutId id="2147485905" r:id="rId8"/>
    <p:sldLayoutId id="2147485906" r:id="rId9"/>
    <p:sldLayoutId id="2147485907" r:id="rId10"/>
    <p:sldLayoutId id="214748590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027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02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02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89F8D070-0D68-472D-899D-C56A0E4FA7DE}" type="datetimeFigureOut">
              <a:rPr lang="ru-RU"/>
              <a:pPr>
                <a:defRPr/>
              </a:pPr>
              <a:t>26.11.2020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rgbClr val="7B9899"/>
                </a:solidFill>
              </a:defRPr>
            </a:lvl1pPr>
          </a:lstStyle>
          <a:p>
            <a:pPr>
              <a:defRPr/>
            </a:pPr>
            <a:fld id="{6A611813-1765-43DB-A808-E873E67810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062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63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09" r:id="rId1"/>
    <p:sldLayoutId id="2147485910" r:id="rId2"/>
    <p:sldLayoutId id="2147485911" r:id="rId3"/>
    <p:sldLayoutId id="2147485912" r:id="rId4"/>
    <p:sldLayoutId id="2147485913" r:id="rId5"/>
    <p:sldLayoutId id="2147485914" r:id="rId6"/>
    <p:sldLayoutId id="2147485915" r:id="rId7"/>
    <p:sldLayoutId id="2147485916" r:id="rId8"/>
    <p:sldLayoutId id="2147485917" r:id="rId9"/>
    <p:sldLayoutId id="2147485918" r:id="rId10"/>
    <p:sldLayoutId id="214748591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Excel_97-20031.xls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_____Microsoft_Excel_97-20032.xls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_____Microsoft_Excel_97-20033.xls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6.png"/><Relationship Id="rId5" Type="http://schemas.openxmlformats.org/officeDocument/2006/relationships/image" Target="../media/image6.jpeg"/><Relationship Id="rId10" Type="http://schemas.openxmlformats.org/officeDocument/2006/relationships/image" Target="../media/image15.png"/><Relationship Id="rId4" Type="http://schemas.openxmlformats.org/officeDocument/2006/relationships/image" Target="../media/image5.jpe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jpe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_____Microsoft_Excel_97-20034.xls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2.png"/><Relationship Id="rId4" Type="http://schemas.openxmlformats.org/officeDocument/2006/relationships/image" Target="../media/image6.jpeg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jpeg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_____Microsoft_Excel_97-20035.xls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6.png"/><Relationship Id="rId4" Type="http://schemas.openxmlformats.org/officeDocument/2006/relationships/image" Target="../media/image6.jpeg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Microsoft_Excel_97-20036.xls"/><Relationship Id="rId3" Type="http://schemas.openxmlformats.org/officeDocument/2006/relationships/image" Target="../media/image5.jpe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jpeg"/><Relationship Id="rId5" Type="http://schemas.openxmlformats.org/officeDocument/2006/relationships/image" Target="../media/image29.jpe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chart" Target="../charts/chart13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jpe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4.emf"/><Relationship Id="rId5" Type="http://schemas.openxmlformats.org/officeDocument/2006/relationships/oleObject" Target="../embeddings/_____Microsoft_Excel_97-20037.xls"/><Relationship Id="rId10" Type="http://schemas.openxmlformats.org/officeDocument/2006/relationships/image" Target="../media/image38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Microsoft_Excel_97-20038.xls"/><Relationship Id="rId3" Type="http://schemas.openxmlformats.org/officeDocument/2006/relationships/image" Target="../media/image5.jpe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1.jpg"/><Relationship Id="rId11" Type="http://schemas.openxmlformats.org/officeDocument/2006/relationships/image" Target="../media/image43.png"/><Relationship Id="rId5" Type="http://schemas.openxmlformats.org/officeDocument/2006/relationships/image" Target="../media/image40.jpg"/><Relationship Id="rId10" Type="http://schemas.openxmlformats.org/officeDocument/2006/relationships/image" Target="../media/image42.png"/><Relationship Id="rId4" Type="http://schemas.openxmlformats.org/officeDocument/2006/relationships/image" Target="../media/image6.jpeg"/><Relationship Id="rId9" Type="http://schemas.openxmlformats.org/officeDocument/2006/relationships/image" Target="../media/image39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5.jpeg"/><Relationship Id="rId7" Type="http://schemas.openxmlformats.org/officeDocument/2006/relationships/oleObject" Target="../embeddings/_____Microsoft_Excel_97-20039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5.jpeg"/><Relationship Id="rId10" Type="http://schemas.openxmlformats.org/officeDocument/2006/relationships/image" Target="../media/image47.png"/><Relationship Id="rId4" Type="http://schemas.openxmlformats.org/officeDocument/2006/relationships/image" Target="../media/image6.jpeg"/><Relationship Id="rId9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.jpeg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_____Microsoft_Excel_97-200310.xls"/><Relationship Id="rId11" Type="http://schemas.openxmlformats.org/officeDocument/2006/relationships/image" Target="../media/image52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51.png"/><Relationship Id="rId4" Type="http://schemas.openxmlformats.org/officeDocument/2006/relationships/image" Target="../media/image6.jpeg"/><Relationship Id="rId9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.jpeg"/><Relationship Id="rId7" Type="http://schemas.openxmlformats.org/officeDocument/2006/relationships/image" Target="../media/image5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_____Microsoft_Excel_97-200311.xls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.jpeg"/><Relationship Id="rId9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chart" Target="../charts/chart1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2"/>
          <p:cNvSpPr txBox="1">
            <a:spLocks noChangeArrowheads="1"/>
          </p:cNvSpPr>
          <p:nvPr/>
        </p:nvSpPr>
        <p:spPr bwMode="auto">
          <a:xfrm>
            <a:off x="0" y="2276475"/>
            <a:ext cx="87852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altLang="ru-RU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бюджета </a:t>
            </a:r>
          </a:p>
          <a:p>
            <a:pPr algn="ctr" eaLnBrk="1" hangingPunct="1"/>
            <a:r>
              <a:rPr lang="ru-RU" altLang="ru-RU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 20</a:t>
            </a:r>
            <a:r>
              <a:rPr lang="en-US" altLang="ru-RU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 год и  плановый период</a:t>
            </a:r>
          </a:p>
          <a:p>
            <a:pPr algn="ctr" eaLnBrk="1" hangingPunct="1"/>
            <a:r>
              <a:rPr lang="ru-RU" altLang="ru-RU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2022 и 2023 годов</a:t>
            </a:r>
          </a:p>
          <a:p>
            <a:pPr algn="ctr" eaLnBrk="1" hangingPunct="1"/>
            <a:endParaRPr lang="ru-RU" alt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1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1239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Прямоугольник 5"/>
          <p:cNvSpPr>
            <a:spLocks noChangeArrowheads="1"/>
          </p:cNvSpPr>
          <p:nvPr/>
        </p:nvSpPr>
        <p:spPr bwMode="auto">
          <a:xfrm>
            <a:off x="661988" y="322263"/>
            <a:ext cx="79930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Красноуфимск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1341438"/>
            <a:ext cx="2016348" cy="2363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низ 1"/>
          <p:cNvSpPr/>
          <p:nvPr/>
        </p:nvSpPr>
        <p:spPr>
          <a:xfrm>
            <a:off x="381000" y="1484313"/>
            <a:ext cx="8607425" cy="904875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3543300" y="476250"/>
            <a:ext cx="210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graphicFrame>
        <p:nvGraphicFramePr>
          <p:cNvPr id="3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0883307"/>
              </p:ext>
            </p:extLst>
          </p:nvPr>
        </p:nvGraphicFramePr>
        <p:xfrm>
          <a:off x="285750" y="2349500"/>
          <a:ext cx="9047163" cy="2900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869" name="TextBox 9"/>
          <p:cNvSpPr txBox="1">
            <a:spLocks noChangeArrowheads="1"/>
          </p:cNvSpPr>
          <p:nvPr/>
        </p:nvSpPr>
        <p:spPr bwMode="auto">
          <a:xfrm>
            <a:off x="204788" y="5300663"/>
            <a:ext cx="87852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поступлений в 20</a:t>
            </a:r>
            <a:r>
              <a:rPr lang="en-US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году рассчитывался на основании фактических поступлений за 1 квартал 2020 г. , с учетом ежегодного уменьшения количества налогоплательщиков. В 2021 году запланировано поступление налога за 4 квартал 2020 года, с 01.01.2021 г. система налогообложения в виде единого налога на вмененный доход, утрачивает силу. 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70" name="TextBox 10"/>
          <p:cNvSpPr txBox="1">
            <a:spLocks noChangeArrowheads="1"/>
          </p:cNvSpPr>
          <p:nvPr/>
        </p:nvSpPr>
        <p:spPr bwMode="auto">
          <a:xfrm>
            <a:off x="2236788" y="1712913"/>
            <a:ext cx="489585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налог на вмененный доход для</a:t>
            </a:r>
          </a:p>
          <a:p>
            <a:pPr algn="ctr" eaLnBrk="1" hangingPunct="1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отдельных видов деятельности, тыс. руб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6871" name="Рисунок 7" descr="1410339261_allday_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827088" y="1544638"/>
            <a:ext cx="7129462" cy="103346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3543300" y="476250"/>
            <a:ext cx="210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38916" name="TextBox 10"/>
          <p:cNvSpPr txBox="1">
            <a:spLocks noChangeArrowheads="1"/>
          </p:cNvSpPr>
          <p:nvPr/>
        </p:nvSpPr>
        <p:spPr bwMode="auto">
          <a:xfrm>
            <a:off x="1600200" y="1628775"/>
            <a:ext cx="57642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взимаемый в связи с применением</a:t>
            </a:r>
          </a:p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патентной системы налогообложения, тыс. руб.</a:t>
            </a:r>
          </a:p>
        </p:txBody>
      </p:sp>
      <p:pic>
        <p:nvPicPr>
          <p:cNvPr id="38917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Прямоугольник 2"/>
          <p:cNvSpPr>
            <a:spLocks noChangeArrowheads="1"/>
          </p:cNvSpPr>
          <p:nvPr/>
        </p:nvSpPr>
        <p:spPr bwMode="auto">
          <a:xfrm>
            <a:off x="285750" y="5530850"/>
            <a:ext cx="8607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2021 год рассчитан администратором платежа на уровне 2020 года.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33684"/>
              </p:ext>
            </p:extLst>
          </p:nvPr>
        </p:nvGraphicFramePr>
        <p:xfrm>
          <a:off x="1090613" y="2579688"/>
          <a:ext cx="7939087" cy="2693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низ 1"/>
          <p:cNvSpPr/>
          <p:nvPr/>
        </p:nvSpPr>
        <p:spPr>
          <a:xfrm>
            <a:off x="395288" y="1576388"/>
            <a:ext cx="8569325" cy="760412"/>
          </a:xfrm>
          <a:prstGeom prst="ribbon">
            <a:avLst>
              <a:gd name="adj1" fmla="val 16667"/>
              <a:gd name="adj2" fmla="val 513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3543300" y="476250"/>
            <a:ext cx="210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graphicFrame>
        <p:nvGraphicFramePr>
          <p:cNvPr id="3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8382648"/>
              </p:ext>
            </p:extLst>
          </p:nvPr>
        </p:nvGraphicFramePr>
        <p:xfrm>
          <a:off x="285750" y="2349500"/>
          <a:ext cx="8059738" cy="2898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9941" name="TextBox 9"/>
          <p:cNvSpPr txBox="1">
            <a:spLocks noChangeArrowheads="1"/>
          </p:cNvSpPr>
          <p:nvPr/>
        </p:nvSpPr>
        <p:spPr bwMode="auto">
          <a:xfrm>
            <a:off x="207963" y="5516563"/>
            <a:ext cx="8785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 2021 год рассчитан администратором платежа на уровне 2020 года.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2" name="TextBox 10"/>
          <p:cNvSpPr txBox="1">
            <a:spLocks noChangeArrowheads="1"/>
          </p:cNvSpPr>
          <p:nvPr/>
        </p:nvSpPr>
        <p:spPr bwMode="auto">
          <a:xfrm>
            <a:off x="2627313" y="1690688"/>
            <a:ext cx="4165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лиц,</a:t>
            </a:r>
          </a:p>
          <a:p>
            <a:pPr algn="ctr" eaLnBrk="1" hangingPunct="1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</a:p>
        </p:txBody>
      </p:sp>
      <p:pic>
        <p:nvPicPr>
          <p:cNvPr id="39943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низ 1"/>
          <p:cNvSpPr/>
          <p:nvPr/>
        </p:nvSpPr>
        <p:spPr>
          <a:xfrm>
            <a:off x="1187450" y="1628775"/>
            <a:ext cx="6769100" cy="612775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3543300" y="476250"/>
            <a:ext cx="210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40964" name="TextBox 9"/>
          <p:cNvSpPr txBox="1">
            <a:spLocks noChangeArrowheads="1"/>
          </p:cNvSpPr>
          <p:nvPr/>
        </p:nvSpPr>
        <p:spPr bwMode="auto">
          <a:xfrm>
            <a:off x="179388" y="5661025"/>
            <a:ext cx="8964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рассчитан администратором платежа на уровне 2020 года.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5" name="TextBox 10"/>
          <p:cNvSpPr txBox="1">
            <a:spLocks noChangeArrowheads="1"/>
          </p:cNvSpPr>
          <p:nvPr/>
        </p:nvSpPr>
        <p:spPr bwMode="auto">
          <a:xfrm>
            <a:off x="2921000" y="1700213"/>
            <a:ext cx="3354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налог, тыс. руб.</a:t>
            </a:r>
          </a:p>
        </p:txBody>
      </p:sp>
      <p:pic>
        <p:nvPicPr>
          <p:cNvPr id="40966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4787184"/>
              </p:ext>
            </p:extLst>
          </p:nvPr>
        </p:nvGraphicFramePr>
        <p:xfrm>
          <a:off x="1204913" y="2636838"/>
          <a:ext cx="7939087" cy="2693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низ 1"/>
          <p:cNvSpPr/>
          <p:nvPr/>
        </p:nvSpPr>
        <p:spPr>
          <a:xfrm>
            <a:off x="1187450" y="1557338"/>
            <a:ext cx="6553200" cy="717550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3543300" y="476250"/>
            <a:ext cx="210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graphicFrame>
        <p:nvGraphicFramePr>
          <p:cNvPr id="3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7551702"/>
              </p:ext>
            </p:extLst>
          </p:nvPr>
        </p:nvGraphicFramePr>
        <p:xfrm>
          <a:off x="285750" y="2465388"/>
          <a:ext cx="9015413" cy="3024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1989" name="TextBox 9"/>
          <p:cNvSpPr txBox="1">
            <a:spLocks noChangeArrowheads="1"/>
          </p:cNvSpPr>
          <p:nvPr/>
        </p:nvSpPr>
        <p:spPr bwMode="auto">
          <a:xfrm>
            <a:off x="285750" y="5670550"/>
            <a:ext cx="878522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рассчитан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администратором платежа.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90" name="TextBox 10"/>
          <p:cNvSpPr txBox="1">
            <a:spLocks noChangeArrowheads="1"/>
          </p:cNvSpPr>
          <p:nvPr/>
        </p:nvSpPr>
        <p:spPr bwMode="auto">
          <a:xfrm>
            <a:off x="2949575" y="1628775"/>
            <a:ext cx="3067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пошлина, </a:t>
            </a:r>
          </a:p>
          <a:p>
            <a:pPr algn="ctr" eaLnBrk="1" hangingPunct="1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pic>
        <p:nvPicPr>
          <p:cNvPr id="41991" name="Рисунок 7" descr="1410339261_allday_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442913" y="1395413"/>
            <a:ext cx="8232775" cy="103187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3543300" y="476250"/>
            <a:ext cx="210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44036" name="TextBox 10"/>
          <p:cNvSpPr txBox="1">
            <a:spLocks noChangeArrowheads="1"/>
          </p:cNvSpPr>
          <p:nvPr/>
        </p:nvSpPr>
        <p:spPr bwMode="auto">
          <a:xfrm>
            <a:off x="990600" y="1557338"/>
            <a:ext cx="72151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использования имущества, находящегося в</a:t>
            </a: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и муниципальной собственности, тыс. руб.</a:t>
            </a:r>
          </a:p>
        </p:txBody>
      </p:sp>
      <p:pic>
        <p:nvPicPr>
          <p:cNvPr id="44037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2243950"/>
              </p:ext>
            </p:extLst>
          </p:nvPr>
        </p:nvGraphicFramePr>
        <p:xfrm>
          <a:off x="442913" y="2852738"/>
          <a:ext cx="8450262" cy="3024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70868" y="5733256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на 2021 год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рендным платежам рассчитан с учетом выкупа земельных участков и выкупа имущества.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328613" y="1444625"/>
            <a:ext cx="8420100" cy="103346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3543300" y="465138"/>
            <a:ext cx="210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graphicFrame>
        <p:nvGraphicFramePr>
          <p:cNvPr id="3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3177828"/>
              </p:ext>
            </p:extLst>
          </p:nvPr>
        </p:nvGraphicFramePr>
        <p:xfrm>
          <a:off x="539552" y="2478088"/>
          <a:ext cx="8362950" cy="3084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5061" name="TextBox 10"/>
          <p:cNvSpPr txBox="1">
            <a:spLocks noChangeArrowheads="1"/>
          </p:cNvSpPr>
          <p:nvPr/>
        </p:nvSpPr>
        <p:spPr bwMode="auto">
          <a:xfrm>
            <a:off x="798513" y="1560513"/>
            <a:ext cx="7599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продажи материальных и нематериальных активов, </a:t>
            </a: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45062" name="TextBox 1"/>
          <p:cNvSpPr txBox="1">
            <a:spLocks noChangeArrowheads="1"/>
          </p:cNvSpPr>
          <p:nvPr/>
        </p:nvSpPr>
        <p:spPr bwMode="auto">
          <a:xfrm>
            <a:off x="900113" y="5949950"/>
            <a:ext cx="71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45063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3543300" y="476250"/>
            <a:ext cx="210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47107" name="TextBox 10"/>
          <p:cNvSpPr txBox="1">
            <a:spLocks noChangeArrowheads="1"/>
          </p:cNvSpPr>
          <p:nvPr/>
        </p:nvSpPr>
        <p:spPr bwMode="auto">
          <a:xfrm>
            <a:off x="511175" y="1557338"/>
            <a:ext cx="817245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в бюджет городского округа Красноуфимск планируется </a:t>
            </a: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уплате отдельных налогов в расчете на одного жителя:</a:t>
            </a: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местный бюджет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850" y="2595563"/>
            <a:ext cx="1944688" cy="715962"/>
          </a:xfrm>
          <a:prstGeom prst="roundRect">
            <a:avLst/>
          </a:prstGeom>
          <a:solidFill>
            <a:schemeClr val="accent4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11,8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3850" y="3429000"/>
            <a:ext cx="1944688" cy="715963"/>
          </a:xfrm>
          <a:prstGeom prst="roundRect">
            <a:avLst/>
          </a:prstGeom>
          <a:solidFill>
            <a:schemeClr val="accent4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07975" y="4416425"/>
            <a:ext cx="1944688" cy="715963"/>
          </a:xfrm>
          <a:prstGeom prst="roundRect">
            <a:avLst/>
          </a:prstGeom>
          <a:solidFill>
            <a:schemeClr val="accent4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тыс. рублей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7975" y="5249863"/>
            <a:ext cx="1944688" cy="715962"/>
          </a:xfrm>
          <a:prstGeom prst="roundRect">
            <a:avLst/>
          </a:prstGeom>
          <a:solidFill>
            <a:schemeClr val="accent4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тыс. рублей</a:t>
            </a:r>
          </a:p>
        </p:txBody>
      </p:sp>
      <p:sp>
        <p:nvSpPr>
          <p:cNvPr id="5" name="Прямоугольник с одним усеченным и одним скругленным углом 4"/>
          <p:cNvSpPr/>
          <p:nvPr/>
        </p:nvSpPr>
        <p:spPr>
          <a:xfrm>
            <a:off x="2411413" y="2781300"/>
            <a:ext cx="5616575" cy="431800"/>
          </a:xfrm>
          <a:prstGeom prst="snipRoundRect">
            <a:avLst/>
          </a:prstGeom>
          <a:solidFill>
            <a:schemeClr val="accent6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</a:t>
            </a:r>
          </a:p>
        </p:txBody>
      </p:sp>
      <p:sp>
        <p:nvSpPr>
          <p:cNvPr id="16" name="Прямоугольник с одним усеченным и одним скругленным углом 15"/>
          <p:cNvSpPr/>
          <p:nvPr/>
        </p:nvSpPr>
        <p:spPr>
          <a:xfrm>
            <a:off x="2382838" y="3473450"/>
            <a:ext cx="5616575" cy="625475"/>
          </a:xfrm>
          <a:prstGeom prst="snipRoundRect">
            <a:avLst/>
          </a:prstGeom>
          <a:solidFill>
            <a:schemeClr val="accent6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Налоги, взимаемые в связи с применением специальных налоговых режимов (упрощенная система налогообложения, патентная система налогообложения, единый налог на вмененный доход)</a:t>
            </a:r>
          </a:p>
        </p:txBody>
      </p:sp>
      <p:sp>
        <p:nvSpPr>
          <p:cNvPr id="17" name="Прямоугольник с одним усеченным и одним скругленным углом 16"/>
          <p:cNvSpPr/>
          <p:nvPr/>
        </p:nvSpPr>
        <p:spPr>
          <a:xfrm>
            <a:off x="2413000" y="4557713"/>
            <a:ext cx="5616575" cy="433387"/>
          </a:xfrm>
          <a:prstGeom prst="snipRoundRect">
            <a:avLst/>
          </a:prstGeom>
          <a:solidFill>
            <a:schemeClr val="accent6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</a:t>
            </a:r>
          </a:p>
        </p:txBody>
      </p:sp>
      <p:sp>
        <p:nvSpPr>
          <p:cNvPr id="18" name="Прямоугольник с одним усеченным и одним скругленным углом 17"/>
          <p:cNvSpPr/>
          <p:nvPr/>
        </p:nvSpPr>
        <p:spPr>
          <a:xfrm>
            <a:off x="2379663" y="5392738"/>
            <a:ext cx="5616575" cy="431800"/>
          </a:xfrm>
          <a:prstGeom prst="snipRoundRect">
            <a:avLst/>
          </a:prstGeom>
          <a:solidFill>
            <a:schemeClr val="accent6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</a:t>
            </a:r>
          </a:p>
        </p:txBody>
      </p:sp>
      <p:pic>
        <p:nvPicPr>
          <p:cNvPr id="47116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Прямоугольник 2"/>
          <p:cNvSpPr>
            <a:spLocks noChangeArrowheads="1"/>
          </p:cNvSpPr>
          <p:nvPr/>
        </p:nvSpPr>
        <p:spPr bwMode="auto">
          <a:xfrm>
            <a:off x="1042988" y="193675"/>
            <a:ext cx="7705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планируемых поступлений в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от других </a:t>
            </a:r>
          </a:p>
          <a:p>
            <a:pPr algn="ctr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 </a:t>
            </a:r>
            <a:r>
              <a:rPr lang="ru-RU" alt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1 020 734,0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из них:</a:t>
            </a:r>
          </a:p>
        </p:txBody>
      </p:sp>
      <p:graphicFrame>
        <p:nvGraphicFramePr>
          <p:cNvPr id="2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3958227"/>
              </p:ext>
            </p:extLst>
          </p:nvPr>
        </p:nvGraphicFramePr>
        <p:xfrm>
          <a:off x="179388" y="1628775"/>
          <a:ext cx="84963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2"/>
          <p:cNvSpPr txBox="1">
            <a:spLocks noChangeArrowheads="1"/>
          </p:cNvSpPr>
          <p:nvPr/>
        </p:nvSpPr>
        <p:spPr bwMode="auto">
          <a:xfrm>
            <a:off x="2806700" y="476250"/>
            <a:ext cx="3581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</a:t>
            </a:r>
          </a:p>
        </p:txBody>
      </p:sp>
      <p:pic>
        <p:nvPicPr>
          <p:cNvPr id="49155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156" name="Диаграмма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5415631"/>
              </p:ext>
            </p:extLst>
          </p:nvPr>
        </p:nvGraphicFramePr>
        <p:xfrm>
          <a:off x="125413" y="1509713"/>
          <a:ext cx="8631237" cy="627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2" name="Диаграмма" r:id="rId6" imgW="8601126" imgH="6248422" progId="Excel.Chart.8">
                  <p:embed/>
                </p:oleObj>
              </mc:Choice>
              <mc:Fallback>
                <p:oleObj name="Диаграмма" r:id="rId6" imgW="8601126" imgH="6248422" progId="Excel.Chart.8">
                  <p:embed/>
                  <p:pic>
                    <p:nvPicPr>
                      <p:cNvPr id="0" name="Диаграмма 39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13" y="1509713"/>
                        <a:ext cx="8631237" cy="627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7" name="TextBox 40"/>
          <p:cNvSpPr txBox="1">
            <a:spLocks noChangeArrowheads="1"/>
          </p:cNvSpPr>
          <p:nvPr/>
        </p:nvSpPr>
        <p:spPr bwMode="auto">
          <a:xfrm>
            <a:off x="1692275" y="2349500"/>
            <a:ext cx="35274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11 муниципальных программ будет реализовано в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на сумму 1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656 390,0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71" name="Group 95"/>
          <p:cNvGraphicFramePr>
            <a:graphicFrameLocks noGrp="1"/>
          </p:cNvGraphicFramePr>
          <p:nvPr/>
        </p:nvGraphicFramePr>
        <p:xfrm>
          <a:off x="179388" y="1412875"/>
          <a:ext cx="8785225" cy="5286374"/>
        </p:xfrm>
        <a:graphic>
          <a:graphicData uri="http://schemas.openxmlformats.org/drawingml/2006/table">
            <a:tbl>
              <a:tblPr/>
              <a:tblGrid>
                <a:gridCol w="4824552"/>
                <a:gridCol w="1007841"/>
                <a:gridCol w="1008090"/>
                <a:gridCol w="1008091"/>
                <a:gridCol w="936651"/>
              </a:tblGrid>
              <a:tr h="5510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Показатели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5" marR="9125" marT="91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2020 год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оценка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5" marR="9125" marT="91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2021 год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прогноз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125" marR="9125" marT="91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2022 год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прогноз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125" marR="9125" marT="91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panose="02040502050405020303" pitchFamily="18" charset="0"/>
                        </a:rPr>
                        <a:t>прогноз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125" marR="9125" marT="91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8274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</a:rPr>
                        <a:t>Численность постоянного населения (на начало года), чел.</a:t>
                      </a: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5" marR="9125" marT="91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38 304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38 026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37 694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37 420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598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</a:rPr>
                        <a:t>Доходы населения всего, млн. руб.</a:t>
                      </a: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5" marR="9125" marT="91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7 961,6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8 359,3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8 751,5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9 230,1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763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</a:rPr>
                        <a:t>из них:</a:t>
                      </a: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</a:endParaRPr>
                    </a:p>
                  </a:txBody>
                  <a:tcPr marL="9125" marR="9125" marT="91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358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</a:rPr>
                        <a:t>доходы от предпринимательской деятельности,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</a:rPr>
                        <a:t>млн. руб.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5" marR="9125" marT="91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378,8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390,2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401,9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413,9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780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</a:rPr>
                        <a:t>оплата труда, млн. руб.</a:t>
                      </a: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</a:endParaRPr>
                    </a:p>
                  </a:txBody>
                  <a:tcPr marL="9125" marR="9125" marT="91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4 235,8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4 362,9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4 493,8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4 718,5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598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</a:rPr>
                        <a:t>социальные выплаты,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</a:rPr>
                        <a:t>млн. руб.</a:t>
                      </a: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5" marR="9125" marT="91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3 139,1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3 393,4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3 645,0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3 888,4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358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</a:rPr>
                        <a:t>Среднедушевые  денежные доходы (в месяц), руб./чел.</a:t>
                      </a: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</a:endParaRPr>
                    </a:p>
                  </a:txBody>
                  <a:tcPr marL="9125" marR="9125" marT="91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17 384,1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18 399,7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19 418,2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20 645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4598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</a:rPr>
                        <a:t>Оборот организаций (по полному кругу) по видам экономической деятельности, млн. руб. </a:t>
                      </a: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</a:endParaRPr>
                    </a:p>
                  </a:txBody>
                  <a:tcPr marL="9125" marR="9125" marT="91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9 954,7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10 497,1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11 009,6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11 592,6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5510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</a:rPr>
                        <a:t>Объем инвестиций в основной капитал за счет всех источников финансирования. млн. руб.</a:t>
                      </a: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</a:endParaRPr>
                    </a:p>
                  </a:txBody>
                  <a:tcPr marL="9125" marR="9125" marT="91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532,5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561,0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589,3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617,8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5510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</a:rPr>
                        <a:t>Оборот розничной торговли, млн. руб.</a:t>
                      </a: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</a:endParaRPr>
                    </a:p>
                  </a:txBody>
                  <a:tcPr marL="9125" marR="9125" marT="91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4 499,5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4 829,3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5 122,9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5 461,0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28748" name="Прямоугольник 2"/>
          <p:cNvSpPr>
            <a:spLocks noChangeArrowheads="1"/>
          </p:cNvSpPr>
          <p:nvPr/>
        </p:nvSpPr>
        <p:spPr bwMode="auto">
          <a:xfrm>
            <a:off x="827088" y="355600"/>
            <a:ext cx="7993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прогноза социально-экономического развития ГО Красноуфимск </a:t>
            </a:r>
          </a:p>
        </p:txBody>
      </p:sp>
      <p:pic>
        <p:nvPicPr>
          <p:cNvPr id="28749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179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9020486"/>
              </p:ext>
            </p:extLst>
          </p:nvPr>
        </p:nvGraphicFramePr>
        <p:xfrm>
          <a:off x="-1398588" y="1995488"/>
          <a:ext cx="10999788" cy="716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57" name="Диаграмма" r:id="rId6" imgW="9315390" imgH="6077015" progId="Excel.Chart.8">
                  <p:embed/>
                </p:oleObj>
              </mc:Choice>
              <mc:Fallback>
                <p:oleObj name="Диаграмма" r:id="rId6" imgW="9315390" imgH="6077015" progId="Excel.Chart.8">
                  <p:embed/>
                  <p:pic>
                    <p:nvPicPr>
                      <p:cNvPr id="0" name="Диаграмма 46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398588" y="1995488"/>
                        <a:ext cx="10999788" cy="716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693738" y="230188"/>
            <a:ext cx="86407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и обеспечение эффективности деятельности администрации городского округа Красноуфимск в 2014-2024 годах»</a:t>
            </a:r>
          </a:p>
        </p:txBody>
      </p:sp>
      <p:sp>
        <p:nvSpPr>
          <p:cNvPr id="50181" name="TextBox 8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9992" y="1412776"/>
            <a:ext cx="45365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4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253348"/>
              </p:ext>
            </p:extLst>
          </p:nvPr>
        </p:nvGraphicFramePr>
        <p:xfrm>
          <a:off x="142875" y="1106488"/>
          <a:ext cx="8858250" cy="5527675"/>
        </p:xfrm>
        <a:graphic>
          <a:graphicData uri="http://schemas.openxmlformats.org/drawingml/2006/table">
            <a:tbl>
              <a:tblPr/>
              <a:tblGrid>
                <a:gridCol w="6955023"/>
                <a:gridCol w="1903227"/>
              </a:tblGrid>
              <a:tr h="3604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расходы в 2021 году</a:t>
                      </a: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руб.</a:t>
                      </a:r>
                    </a:p>
                  </a:txBody>
                  <a:tcPr marL="9526" marR="9526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</a:tr>
              <a:tr h="7780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деятельности главы, центрального аппарата администрации, организация деятельности МКУ «Централизованная бухгалтерия» и  муниципальные пенсии 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58 139,7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487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Исполнение муниципальных гарантий 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15 952,1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5492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Обслуживание муниципального долга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1 758,8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178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Официальное опубликование правовых актов и иной официальной информации в газете «Вперед»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1 176,0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0374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Осуществление государственного полномочия СО по предоставлению гражданам, проживающим на территории Свердловской области, меры социальной поддержки по частичному освобождению от платы за  коммунальные услуги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17 947,0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222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Социальные выплаты молодым семьям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781,2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556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Переселение граждан из аварийного жилищного фонда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490,2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5568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Предоставление субсидий муниципальному фонду поддержки предпринимательства 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445,9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51234" name="Прямоугольник 2"/>
          <p:cNvSpPr>
            <a:spLocks noChangeArrowheads="1"/>
          </p:cNvSpPr>
          <p:nvPr/>
        </p:nvSpPr>
        <p:spPr bwMode="auto">
          <a:xfrm>
            <a:off x="1187450" y="458788"/>
            <a:ext cx="72723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altLang="ru-RU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5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6" name="Прямоугольник 1"/>
          <p:cNvSpPr>
            <a:spLocks noChangeArrowheads="1"/>
          </p:cNvSpPr>
          <p:nvPr/>
        </p:nvSpPr>
        <p:spPr bwMode="auto">
          <a:xfrm>
            <a:off x="895350" y="127000"/>
            <a:ext cx="806926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900" b="1">
                <a:latin typeface="Times New Roman" panose="02020603050405020304" pitchFamily="18" charset="0"/>
              </a:rPr>
              <a:t>Муниципальная программа «Развитие и обеспечение эффективности деятельности администрации городского округа Красноуфимск в 2014-2024 годах»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7" descr="1410339261_allday_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693738" y="184150"/>
            <a:ext cx="864076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и модернизация жилищно-коммунального и дорожного хозяйства городского округа Красноуфимск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2014-2024 годах»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2228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6383392"/>
              </p:ext>
            </p:extLst>
          </p:nvPr>
        </p:nvGraphicFramePr>
        <p:xfrm>
          <a:off x="152400" y="2346325"/>
          <a:ext cx="7970838" cy="483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9" name="Диаграмма" r:id="rId7" imgW="8029661" imgH="4867172" progId="Excel.Chart.8">
                  <p:embed/>
                </p:oleObj>
              </mc:Choice>
              <mc:Fallback>
                <p:oleObj name="Диаграмма" r:id="rId7" imgW="8029661" imgH="4867172" progId="Excel.Char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346325"/>
                        <a:ext cx="7970838" cy="483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9" name="TextBox 6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5" y="1373243"/>
            <a:ext cx="2797618" cy="2055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6176" y="5013175"/>
            <a:ext cx="2815239" cy="1644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6176" y="3428999"/>
            <a:ext cx="2833979" cy="1584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0071" y="1435077"/>
            <a:ext cx="3019132" cy="2013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4171" y="1373243"/>
            <a:ext cx="3065899" cy="2075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3200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Прямоугольник 5"/>
          <p:cNvSpPr>
            <a:spLocks noChangeArrowheads="1"/>
          </p:cNvSpPr>
          <p:nvPr/>
        </p:nvSpPr>
        <p:spPr bwMode="auto">
          <a:xfrm>
            <a:off x="1146175" y="203200"/>
            <a:ext cx="7689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и модернизация жилищно-коммунального и дорожного хозяйства городского округа Красноуфимск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2014-2024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годах»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388" y="1341438"/>
            <a:ext cx="8626475" cy="50784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год:</a:t>
            </a:r>
          </a:p>
          <a:p>
            <a:pPr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 "Комплексное благоустройство территории городского округа Красноуфимск"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19 029,1тыс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руб.;</a:t>
            </a:r>
          </a:p>
          <a:p>
            <a:pPr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2 "Развитие дорожного хозяйства городского округа Красноуфимск"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74 332,7 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3 "Развитие жилищно-коммунального комплекса  городского округа Красноуфимск"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36 434,7 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4 «Социальная поддержка населения городского округа Красноуфимск»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100 998,4 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5 "Строительство и реконструкция объектов  городского округа Красноуфимск"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31 856,9 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6 "Обеспечение реализации муниципальной программы и прочие мероприятия городского округа Красноуфимск"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30 702,2 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5299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54329"/>
              </p:ext>
            </p:extLst>
          </p:nvPr>
        </p:nvGraphicFramePr>
        <p:xfrm>
          <a:off x="106363" y="2209800"/>
          <a:ext cx="9220200" cy="496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9" name="Диаграмма" r:id="rId6" imgW="9143977" imgH="4914951" progId="Excel.Chart.8">
                  <p:embed/>
                </p:oleObj>
              </mc:Choice>
              <mc:Fallback>
                <p:oleObj name="Диаграмма" r:id="rId6" imgW="9143977" imgH="4914951" progId="Excel.Chart.8">
                  <p:embed/>
                  <p:pic>
                    <p:nvPicPr>
                      <p:cNvPr id="0" name="Диаграмма 46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363" y="2209800"/>
                        <a:ext cx="9220200" cy="496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846138" y="314325"/>
            <a:ext cx="8140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«Управление муниципальными финансами городского округа Красноуфимск в 2014-2024 годах»</a:t>
            </a:r>
          </a:p>
        </p:txBody>
      </p:sp>
      <p:sp>
        <p:nvSpPr>
          <p:cNvPr id="55301" name="TextBox 8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2160" y="1340768"/>
            <a:ext cx="2974678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6327" y="1429652"/>
            <a:ext cx="2863826" cy="2208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512" y="1418304"/>
            <a:ext cx="2896815" cy="22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6323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9789989"/>
              </p:ext>
            </p:extLst>
          </p:nvPr>
        </p:nvGraphicFramePr>
        <p:xfrm>
          <a:off x="-877236" y="2348880"/>
          <a:ext cx="10026650" cy="443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3" name="Диаграмма" r:id="rId6" imgW="9496520" imgH="4200436" progId="Excel.Chart.8">
                  <p:embed/>
                </p:oleObj>
              </mc:Choice>
              <mc:Fallback>
                <p:oleObj name="Диаграмма" r:id="rId6" imgW="9496520" imgH="4200436" progId="Excel.Chart.8">
                  <p:embed/>
                  <p:pic>
                    <p:nvPicPr>
                      <p:cNvPr id="0" name="Диаграмма 46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77236" y="2348880"/>
                        <a:ext cx="10026650" cy="443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846138" y="328613"/>
            <a:ext cx="81407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муниципальной </a:t>
            </a:r>
            <a:endParaRPr lang="en-US" altLang="ru-RU" sz="1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собственностью городского округа</a:t>
            </a:r>
            <a:r>
              <a:rPr lang="en-US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</a:t>
            </a:r>
            <a:r>
              <a:rPr lang="en-US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в 2014</a:t>
            </a:r>
            <a:r>
              <a:rPr lang="en-US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2024 годах» </a:t>
            </a:r>
            <a:endParaRPr lang="ru-RU" altLang="ru-RU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5" name="TextBox 8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2160" y="1494134"/>
            <a:ext cx="2880320" cy="2199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8609" y="1628800"/>
            <a:ext cx="2572088" cy="2168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511" y="1412776"/>
            <a:ext cx="2664296" cy="2168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28600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1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mtClean="0"/>
          </a:p>
        </p:txBody>
      </p:sp>
      <p:sp>
        <p:nvSpPr>
          <p:cNvPr id="57348" name="Прямоугольник 3"/>
          <p:cNvSpPr>
            <a:spLocks noChangeArrowheads="1"/>
          </p:cNvSpPr>
          <p:nvPr/>
        </p:nvSpPr>
        <p:spPr bwMode="auto">
          <a:xfrm>
            <a:off x="1049338" y="333375"/>
            <a:ext cx="786923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«Управление муниципальной </a:t>
            </a:r>
            <a:b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собственностью городского округа Красноуфимск в 2014 - 2024 годах» </a:t>
            </a:r>
            <a:b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5100" y="1309688"/>
            <a:ext cx="8753475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расходов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год:</a:t>
            </a:r>
          </a:p>
          <a:p>
            <a:pPr>
              <a:defRPr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отопление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помещений и содержание общего имущества многоквартирных домов (площадок)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883,0 тыс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руб.;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взносы на капремонт  за нежилые помещения в многоквартирных домах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1 745,1 тыс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руб.;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расходы связанные с муниципальной собственностью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1 698,1 тыс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(выполнение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 кадастровых работ, оценка объектов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недвижимости);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местного бюджета - плата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концедента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заключенного концессионного соглашения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6 000,0 тыс. руб.;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 ОМС УМИ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9 278,9 тыс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400308"/>
            <a:ext cx="3109300" cy="2388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8387" name="Picture 19" descr="http://edu-kruf.ru/slide/09012018_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r="17202"/>
          <a:stretch/>
        </p:blipFill>
        <p:spPr bwMode="auto">
          <a:xfrm>
            <a:off x="3418688" y="1412776"/>
            <a:ext cx="5473792" cy="2724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8370" name="Прямоугольник 2"/>
          <p:cNvSpPr>
            <a:spLocks noChangeArrowheads="1"/>
          </p:cNvSpPr>
          <p:nvPr/>
        </p:nvSpPr>
        <p:spPr bwMode="auto">
          <a:xfrm>
            <a:off x="1073150" y="214313"/>
            <a:ext cx="7993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ГО Красноуфимск  «Развитие системы образования в городском округе Красноуфимск в 2014-2024 годах»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1" name="Рисунок 7" descr="1410339261_allday_1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372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392536"/>
              </p:ext>
            </p:extLst>
          </p:nvPr>
        </p:nvGraphicFramePr>
        <p:xfrm>
          <a:off x="-46038" y="3094038"/>
          <a:ext cx="7910513" cy="359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54" name="Диаграмма" r:id="rId8" imgW="8839214" imgH="4010133" progId="Excel.Chart.8">
                  <p:embed/>
                </p:oleObj>
              </mc:Choice>
              <mc:Fallback>
                <p:oleObj name="Диаграмма" r:id="rId8" imgW="8839214" imgH="4010133" progId="Excel.Chart.8">
                  <p:embed/>
                  <p:pic>
                    <p:nvPicPr>
                      <p:cNvPr id="0" name="Диаграмма 46"/>
                      <p:cNvPicPr>
                        <a:picLocks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6038" y="3094038"/>
                        <a:ext cx="7910513" cy="3595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3" name="TextBox 1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4411" y="4305606"/>
            <a:ext cx="3198069" cy="2160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513689156"/>
              </p:ext>
            </p:extLst>
          </p:nvPr>
        </p:nvGraphicFramePr>
        <p:xfrm>
          <a:off x="179512" y="1556792"/>
          <a:ext cx="878497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9396" name="Прямоугольник 1"/>
          <p:cNvSpPr>
            <a:spLocks noChangeArrowheads="1"/>
          </p:cNvSpPr>
          <p:nvPr/>
        </p:nvSpPr>
        <p:spPr bwMode="auto">
          <a:xfrm>
            <a:off x="1116013" y="333375"/>
            <a:ext cx="74882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>
                <a:solidFill>
                  <a:srgbClr val="000000"/>
                </a:solidFill>
                <a:latin typeface="Times New Roman" panose="02020603050405020304" pitchFamily="18" charset="0"/>
              </a:rPr>
              <a:t>Муниципальная программа ГО Красноуфимск  «Развитие системы образования в городском округе Красноуфимск в 2014-2024 годах»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04775"/>
            <a:ext cx="78581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46050" y="1098550"/>
            <a:ext cx="2841625" cy="5499100"/>
          </a:xfrm>
        </p:spPr>
        <p:txBody>
          <a:bodyPr/>
          <a:lstStyle/>
          <a:p>
            <a:pPr>
              <a:defRPr/>
            </a:pP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расходы на 2021 год:</a:t>
            </a:r>
            <a:endParaRPr lang="ru-RU" sz="15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массовые мероприятия  231,5  </a:t>
            </a:r>
            <a:r>
              <a:rPr lang="ru-RU" sz="15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>
              <a:defRPr/>
            </a:pP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Молодежная биржа </a:t>
            </a:r>
            <a:r>
              <a:rPr lang="ru-RU" sz="15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  </a:t>
            </a: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649,6 </a:t>
            </a:r>
            <a:r>
              <a:rPr lang="ru-RU" sz="15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>
              <a:defRPr/>
            </a:pP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для </a:t>
            </a:r>
            <a:r>
              <a:rPr lang="ru-RU" sz="155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</a:t>
            </a:r>
            <a:r>
              <a:rPr lang="ru-RU" sz="15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областным бюджетом на мероприятия по военно-патриотическому воспитанию молодежи 286,5 тыс</a:t>
            </a:r>
            <a:r>
              <a:rPr lang="ru-RU" sz="15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sz="15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5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-субсидии </a:t>
            </a: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 </a:t>
            </a:r>
            <a:r>
              <a:rPr lang="ru-RU" sz="15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творчества детей и молодежи» </a:t>
            </a: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13 317,0  </a:t>
            </a:r>
            <a:r>
              <a:rPr lang="ru-RU" sz="15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endParaRPr lang="ru-RU" sz="15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420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1241425"/>
            <a:ext cx="3192462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25550"/>
            <a:ext cx="320675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Прямоугольник 9"/>
          <p:cNvSpPr>
            <a:spLocks noChangeArrowheads="1"/>
          </p:cNvSpPr>
          <p:nvPr/>
        </p:nvSpPr>
        <p:spPr bwMode="auto">
          <a:xfrm>
            <a:off x="2298700" y="444500"/>
            <a:ext cx="6845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 «Развитие молодежной политики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городском округе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Красноуфимск»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2014-2024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Объект 1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4583871"/>
              </p:ext>
            </p:extLst>
          </p:nvPr>
        </p:nvGraphicFramePr>
        <p:xfrm>
          <a:off x="2854325" y="3586163"/>
          <a:ext cx="6954838" cy="2884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0424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3" y="6381750"/>
            <a:ext cx="2792412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26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463131"/>
              </p:ext>
            </p:extLst>
          </p:nvPr>
        </p:nvGraphicFramePr>
        <p:xfrm>
          <a:off x="179512" y="1412776"/>
          <a:ext cx="8784975" cy="5256583"/>
        </p:xfrm>
        <a:graphic>
          <a:graphicData uri="http://schemas.openxmlformats.org/drawingml/2006/table">
            <a:tbl>
              <a:tblPr/>
              <a:tblGrid>
                <a:gridCol w="1769208"/>
                <a:gridCol w="1831192"/>
                <a:gridCol w="1677565"/>
                <a:gridCol w="1753506"/>
                <a:gridCol w="1753504"/>
              </a:tblGrid>
              <a:tr h="10137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Показатель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2020 год</a:t>
                      </a:r>
                      <a:b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</a:b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первоначальный план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20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2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1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2022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20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2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3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676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Доходы,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1 506 157,5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1 650 540,2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1 430 164,1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1 458 572,1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0137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Налоговые и неналоговые доходы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495 446,2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629 806,6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578 004,9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598 856,7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0137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Безвозмездные поступления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1 010 711,3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1 020 733,6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852 159,2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859 715,4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676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Расходы,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1 530 488,4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1 671 489,6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1 436 953,7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1 480 672,2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8621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Дефицит (–)/ профицит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- 24 330,9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- 20 949,4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        - 6 789,6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endParaRPr kumimoji="0" lang="ru-RU" sz="1400" b="1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- 22 100,1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2"/>
                        </a:gs>
                        <a:gs pos="0">
                          <a:schemeClr val="lt1">
                            <a:lumMod val="75000"/>
                            <a:alpha val="36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29699" name="Прямоугольник 2"/>
          <p:cNvSpPr>
            <a:spLocks noChangeArrowheads="1"/>
          </p:cNvSpPr>
          <p:nvPr/>
        </p:nvSpPr>
        <p:spPr bwMode="auto">
          <a:xfrm>
            <a:off x="539750" y="233363"/>
            <a:ext cx="7993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</a:t>
            </a:r>
          </a:p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ГО Красноуфимск на 20</a:t>
            </a:r>
            <a:r>
              <a:rPr lang="en-US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1-20</a:t>
            </a:r>
            <a:r>
              <a:rPr lang="en-US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3 годы</a:t>
            </a:r>
          </a:p>
        </p:txBody>
      </p:sp>
      <p:pic>
        <p:nvPicPr>
          <p:cNvPr id="29700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7235825" y="1341438"/>
            <a:ext cx="1152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Прямоугольник 2"/>
          <p:cNvSpPr>
            <a:spLocks noChangeArrowheads="1"/>
          </p:cNvSpPr>
          <p:nvPr/>
        </p:nvSpPr>
        <p:spPr bwMode="auto">
          <a:xfrm>
            <a:off x="1258888" y="209550"/>
            <a:ext cx="7993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«Развитие культуры городского округа Красноуфимск в 2014-2024 годах»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43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44" name="Диаграмма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4336221"/>
              </p:ext>
            </p:extLst>
          </p:nvPr>
        </p:nvGraphicFramePr>
        <p:xfrm>
          <a:off x="-182563" y="3356992"/>
          <a:ext cx="9875838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4" name="Диаграмма" r:id="rId5" imgW="9353451" imgH="2886130" progId="Excel.Chart.8">
                  <p:embed/>
                </p:oleObj>
              </mc:Choice>
              <mc:Fallback>
                <p:oleObj name="Диаграмма" r:id="rId5" imgW="9353451" imgH="2886130" progId="Excel.Chart.8">
                  <p:embed/>
                  <p:pic>
                    <p:nvPicPr>
                      <p:cNvPr id="0" name="Диаграмма 46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2563" y="3356992"/>
                        <a:ext cx="9875838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5" name="TextBox 7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55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933" y="2891487"/>
            <a:ext cx="3027108" cy="1654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70261"/>
            <a:ext cx="2905457" cy="2038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934" y="1370261"/>
            <a:ext cx="2973554" cy="1500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0799" y="1354723"/>
            <a:ext cx="2934354" cy="2200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Прямоугольник 2"/>
          <p:cNvSpPr>
            <a:spLocks noChangeArrowheads="1"/>
          </p:cNvSpPr>
          <p:nvPr/>
        </p:nvSpPr>
        <p:spPr bwMode="auto">
          <a:xfrm>
            <a:off x="1116013" y="265113"/>
            <a:ext cx="7777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«Развитие культуры городского округа Красноуфимск в 2014-2024 годах»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2238" y="1420609"/>
            <a:ext cx="8785225" cy="48167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расходы 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год:</a:t>
            </a:r>
          </a:p>
          <a:p>
            <a:pPr>
              <a:defRPr/>
            </a:pPr>
            <a:endParaRPr lang="ru-RU" dirty="0"/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деятельности  музея 10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949,0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руб.;</a:t>
            </a:r>
          </a:p>
          <a:p>
            <a:pPr marL="342900" indent="-342900">
              <a:buFontTx/>
              <a:buChar char="-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библиотечного обслуживания населения 24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789,0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руб.;</a:t>
            </a:r>
          </a:p>
          <a:p>
            <a:pPr marL="342900" indent="-342900">
              <a:buFontTx/>
              <a:buChar char="-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деятельности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культуры и досуга  47 243,6 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руб.; </a:t>
            </a:r>
          </a:p>
          <a:p>
            <a:pPr marL="342900" indent="-342900">
              <a:buFontTx/>
              <a:buChar char="-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мероприятия в сфере культуры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3 690,4 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руб.;</a:t>
            </a:r>
          </a:p>
          <a:p>
            <a:pPr marL="342900" indent="-342900">
              <a:buFontTx/>
              <a:buChar char="-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охрану культурного наследия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3 095,0тыс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buFontTx/>
              <a:buChar char="-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дополнительного образования детей в МБУ Детская школа искусств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22 672,6 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  </a:t>
            </a:r>
          </a:p>
          <a:p>
            <a:pPr marL="285750" indent="-285750">
              <a:buFontTx/>
              <a:buChar char="-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ОМС «Управление культуры  ГО Красноуфимск» и деятельности Центра бухгалтерского обслуживания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22 879,6 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руб..</a:t>
            </a:r>
            <a:endParaRPr 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1073150" y="282575"/>
            <a:ext cx="7456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физической культуры 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спорта   городского округа Красноуфимск в 2014-2024 годах»</a:t>
            </a: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92" name="TextBox 8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20" y="1556792"/>
            <a:ext cx="3024336" cy="2022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32" y="1381192"/>
            <a:ext cx="2771388" cy="2198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63495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2221779"/>
              </p:ext>
            </p:extLst>
          </p:nvPr>
        </p:nvGraphicFramePr>
        <p:xfrm>
          <a:off x="-152400" y="3597275"/>
          <a:ext cx="7269163" cy="275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72" name="Диаграмма" r:id="rId8" imgW="7324846" imgH="2781396" progId="Excel.Chart.8">
                  <p:embed/>
                </p:oleObj>
              </mc:Choice>
              <mc:Fallback>
                <p:oleObj name="Диаграмма" r:id="rId8" imgW="7324846" imgH="2781396" progId="Excel.Chart.8">
                  <p:embed/>
                  <p:pic>
                    <p:nvPicPr>
                      <p:cNvPr id="0" name="Диаграмма 10"/>
                      <p:cNvPicPr>
                        <a:picLocks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2400" y="3597275"/>
                        <a:ext cx="7269163" cy="2757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032" y="1381192"/>
            <a:ext cx="2913613" cy="2047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4582" y="3594099"/>
            <a:ext cx="2752657" cy="2009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4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098970"/>
              </p:ext>
            </p:extLst>
          </p:nvPr>
        </p:nvGraphicFramePr>
        <p:xfrm>
          <a:off x="210979" y="1556792"/>
          <a:ext cx="8821737" cy="4840511"/>
        </p:xfrm>
        <a:graphic>
          <a:graphicData uri="http://schemas.openxmlformats.org/drawingml/2006/table">
            <a:tbl>
              <a:tblPr/>
              <a:tblGrid>
                <a:gridCol w="6926355"/>
                <a:gridCol w="1895382"/>
              </a:tblGrid>
              <a:tr h="5760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расходы в 2021 году:</a:t>
                      </a:r>
                    </a:p>
                  </a:txBody>
                  <a:tcPr marL="9526" marR="9526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руб.</a:t>
                      </a:r>
                    </a:p>
                  </a:txBody>
                  <a:tcPr marL="9526" marR="9526" marT="952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</a:tr>
              <a:tr h="4878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субсидии  МАУ КСК «Центральный»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9 712,0</a:t>
                      </a:r>
                    </a:p>
                  </a:txBody>
                  <a:tcPr marL="68585" marR="68585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5040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субсидии  МАУ «ФОЦ «Сокол»</a:t>
                      </a: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23 344,5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988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субсидии  МАУ СШ «Лидер» </a:t>
                      </a: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21 161,4</a:t>
                      </a:r>
                    </a:p>
                  </a:txBody>
                  <a:tcPr marL="68585" marR="68585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8655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субсидии  МАУ ДО «ДЮСШ»</a:t>
                      </a: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7 447,9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5270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мероприятия в сфере физической культуры и спорта</a:t>
                      </a: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1 070,6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356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направление спортсменов ГО Красноуфимск на спортивные и физкультурные мероприятия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872,6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5621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поэтапное внедрение Всероссийского физкультурно-спортивного комплекса «Готов к труду и обороне»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62,3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56219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укрепление материально-технической базы объектов в сфере физической культуры и спорта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64543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176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44" name="Прямоугольник 1"/>
          <p:cNvSpPr>
            <a:spLocks noChangeArrowheads="1"/>
          </p:cNvSpPr>
          <p:nvPr/>
        </p:nvSpPr>
        <p:spPr bwMode="auto">
          <a:xfrm>
            <a:off x="1331913" y="163513"/>
            <a:ext cx="75612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физической культуры </a:t>
            </a:r>
          </a:p>
          <a:p>
            <a:pPr algn="ctr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спорта   городского округа Красноуфимск в 2014-2024 годах»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Box 6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693738" y="338138"/>
            <a:ext cx="864076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населения городского округа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Красноуфимск»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2016 -2024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250" y="1436688"/>
            <a:ext cx="3173413" cy="2036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65542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3645883"/>
              </p:ext>
            </p:extLst>
          </p:nvPr>
        </p:nvGraphicFramePr>
        <p:xfrm>
          <a:off x="609600" y="3429000"/>
          <a:ext cx="7620000" cy="321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19" name="Диаграмма" r:id="rId7" imgW="6524741" imgH="2752783" progId="Excel.Chart.8">
                  <p:embed/>
                </p:oleObj>
              </mc:Choice>
              <mc:Fallback>
                <p:oleObj name="Диаграмма" r:id="rId7" imgW="6524741" imgH="2752783" progId="Excel.Chart.8">
                  <p:embed/>
                  <p:pic>
                    <p:nvPicPr>
                      <p:cNvPr id="0" name="Диаграмма 10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429000"/>
                        <a:ext cx="7620000" cy="321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54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1425575"/>
            <a:ext cx="295910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409700"/>
            <a:ext cx="2792413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4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626908"/>
              </p:ext>
            </p:extLst>
          </p:nvPr>
        </p:nvGraphicFramePr>
        <p:xfrm>
          <a:off x="179512" y="1154113"/>
          <a:ext cx="8858250" cy="5534801"/>
        </p:xfrm>
        <a:graphic>
          <a:graphicData uri="http://schemas.openxmlformats.org/drawingml/2006/table">
            <a:tbl>
              <a:tblPr/>
              <a:tblGrid>
                <a:gridCol w="6955023"/>
                <a:gridCol w="1903227"/>
              </a:tblGrid>
              <a:tr h="3600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расходы в 2021 году</a:t>
                      </a: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руб.</a:t>
                      </a:r>
                    </a:p>
                  </a:txBody>
                  <a:tcPr marL="9526" marR="9526" marT="9527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</a:tr>
              <a:tr h="10363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Формирование, в том числе путём приобретения жилых помещений, муниципального служебного фонда для специалистов здравоохранения  и образования с высшим образованием по наиболее востребованным специальностям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2 483,7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573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Предоставление поддержки социально ориентированным  некоммерческим организациям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378,5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772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физической и информационной доступности общественно - значимых учреждений (установка пандусов, поручней, кнопок вызова и т.п.)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479,5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165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Организация и проведение мероприятий для отдельных категорий граждан  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166,0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744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Профилактика наркомании и ВИЧ-инфекции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120,9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218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Профилактика туберкулеза на территории городского округа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92,3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7026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Оказание материальной помощи отдельным категориям граждан </a:t>
                      </a: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227,4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905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служебными жилыми помещениями специалистов с высшим медицинским образованием (по наиболее востребованным специальностям) прибывших для работы в учреждения здравоохранения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218,5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790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Вакцинация и ревакцинация обучающихся муниципальных общеобразовательных учреждений против клещевого энцефалита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7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207,5</a:t>
                      </a:r>
                      <a:endParaRPr kumimoji="0" lang="ru-RU" sz="1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9" marR="68589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pic>
        <p:nvPicPr>
          <p:cNvPr id="66594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35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95" name="Прямоугольник 1"/>
          <p:cNvSpPr>
            <a:spLocks noChangeArrowheads="1"/>
          </p:cNvSpPr>
          <p:nvPr/>
        </p:nvSpPr>
        <p:spPr bwMode="auto">
          <a:xfrm>
            <a:off x="1187450" y="195263"/>
            <a:ext cx="7705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 программа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населения городского округа Красноуфимск» на 2016 -2024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ChangeArrowheads="1"/>
          </p:cNvSpPr>
          <p:nvPr/>
        </p:nvSpPr>
        <p:spPr bwMode="auto">
          <a:xfrm>
            <a:off x="346075" y="115888"/>
            <a:ext cx="86407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 населения городского округа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Красноуфимск»</a:t>
            </a:r>
            <a:endParaRPr lang="en-US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2016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- 2022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587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7588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0889304"/>
              </p:ext>
            </p:extLst>
          </p:nvPr>
        </p:nvGraphicFramePr>
        <p:xfrm>
          <a:off x="-228600" y="2590800"/>
          <a:ext cx="6751638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68" name="Диаграмма" r:id="rId6" imgW="6800890" imgH="3762334" progId="Excel.Chart.8">
                  <p:embed/>
                </p:oleObj>
              </mc:Choice>
              <mc:Fallback>
                <p:oleObj name="Диаграмма" r:id="rId6" imgW="6800890" imgH="3762334" progId="Excel.Char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8600" y="2590800"/>
                        <a:ext cx="6751638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9" name="TextBox 5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0902" y="3861048"/>
            <a:ext cx="2934245" cy="2500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7591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431925"/>
            <a:ext cx="3119437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1423988"/>
            <a:ext cx="282892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58913"/>
            <a:ext cx="2751138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53988"/>
            <a:ext cx="7874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Прямоугольник 5"/>
          <p:cNvSpPr>
            <a:spLocks noChangeArrowheads="1"/>
          </p:cNvSpPr>
          <p:nvPr/>
        </p:nvSpPr>
        <p:spPr bwMode="auto">
          <a:xfrm>
            <a:off x="1331913" y="476250"/>
            <a:ext cx="6048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в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3427" y="1268760"/>
            <a:ext cx="8771061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1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«Профилактика правонарушений в общественных местах. Безопасность дорожного движения.» в сумме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67,0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4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«Профилактика алкоголизма и наркомании на территории городского округа Красноуфимск» в сумме 38,6 тыс. руб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5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«Противодействие идеологии терроризма, предупреждение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экстремизма и гармонизация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отношений» в сумме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137,4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6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«Участие общественных объединений и населения городского округа Красноуфимск в обеспечении правопорядка в общественных местах и в работе с подростками и молодежью» в сумме 402,1 тыс. руб. 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7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«Противодействие терроризму, минимизация и (или) ликвидация проявлений терроризма, а также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последствий чрезвычайных ситуаций и стихийных бедствий. Обеспечение пожарной безопасности» в сумме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545,7 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8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«Создание и развитие на территории городского округа Красноуфимск АПК "Безопасный город"» в сумме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263,3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ChangeArrowheads="1"/>
          </p:cNvSpPr>
          <p:nvPr/>
        </p:nvSpPr>
        <p:spPr bwMode="auto">
          <a:xfrm>
            <a:off x="971550" y="254000"/>
            <a:ext cx="80152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 Формирование современной городской среды на территории городского округа Красноуфимск на 2018-2024 годы»</a:t>
            </a:r>
            <a:endParaRPr lang="en-US" alt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635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9636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9142976"/>
              </p:ext>
            </p:extLst>
          </p:nvPr>
        </p:nvGraphicFramePr>
        <p:xfrm>
          <a:off x="60325" y="3382963"/>
          <a:ext cx="7361238" cy="336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16" name="Диаграмма" r:id="rId6" imgW="7419865" imgH="3390906" progId="Excel.Chart.8">
                  <p:embed/>
                </p:oleObj>
              </mc:Choice>
              <mc:Fallback>
                <p:oleObj name="Диаграмма" r:id="rId6" imgW="7419865" imgH="3390906" progId="Excel.Char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" y="3382963"/>
                        <a:ext cx="7361238" cy="336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7" name="TextBox 5"/>
          <p:cNvSpPr txBox="1">
            <a:spLocks noChangeArrowheads="1"/>
          </p:cNvSpPr>
          <p:nvPr/>
        </p:nvSpPr>
        <p:spPr bwMode="auto">
          <a:xfrm>
            <a:off x="2995613" y="6381750"/>
            <a:ext cx="278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(тыс. руб.):</a:t>
            </a:r>
            <a:endParaRPr lang="ru-RU" altLang="ru-RU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6096" y="1270685"/>
            <a:ext cx="3550742" cy="2158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4287" y="3429000"/>
            <a:ext cx="3492551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07950" y="1350963"/>
            <a:ext cx="532814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расходы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общественной территории «Ул. Советская в границах от ул. Бульварная до ул. Ленина с прилегающими территориями, центральной площади и пешеходной зоны по улице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Мизерова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 сумме 91 306,0 тыс. руб.;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благоустройство общественной территории набережная р. Уфа 2 этап (доля местного бюджета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в сумме 2 269,0 тыс. 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  <a:defRPr/>
            </a:pPr>
            <a:endParaRPr lang="ru-RU" sz="1400" dirty="0"/>
          </a:p>
          <a:p>
            <a:pPr marL="285750" indent="-285750">
              <a:buFontTx/>
              <a:buChar char="-"/>
              <a:defRPr/>
            </a:pPr>
            <a:endParaRPr lang="ru-RU" sz="1400" dirty="0"/>
          </a:p>
          <a:p>
            <a:pPr marL="285750" indent="-285750">
              <a:buFontTx/>
              <a:buChar char="-"/>
              <a:defRPr/>
            </a:pPr>
            <a:endParaRPr lang="ru-RU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8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292665968"/>
              </p:ext>
            </p:extLst>
          </p:nvPr>
        </p:nvGraphicFramePr>
        <p:xfrm>
          <a:off x="258763" y="1647825"/>
          <a:ext cx="8639175" cy="4840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0659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1125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Заголовок 2"/>
          <p:cNvSpPr>
            <a:spLocks noGrp="1"/>
          </p:cNvSpPr>
          <p:nvPr>
            <p:ph type="title"/>
          </p:nvPr>
        </p:nvSpPr>
        <p:spPr>
          <a:xfrm>
            <a:off x="301625" y="228600"/>
            <a:ext cx="8734425" cy="758825"/>
          </a:xfrm>
        </p:spPr>
        <p:txBody>
          <a:bodyPr/>
          <a:lstStyle/>
          <a:p>
            <a:r>
              <a:rPr lang="ru-RU" altLang="ru-RU" smtClean="0">
                <a:solidFill>
                  <a:schemeClr val="tx2"/>
                </a:solidFill>
              </a:rPr>
              <a:t>      </a:t>
            </a:r>
            <a:br>
              <a:rPr lang="ru-RU" altLang="ru-RU" smtClean="0">
                <a:solidFill>
                  <a:schemeClr val="tx2"/>
                </a:solidFill>
              </a:rPr>
            </a:br>
            <a:r>
              <a:rPr lang="ru-RU" altLang="ru-RU" smtClean="0">
                <a:solidFill>
                  <a:schemeClr val="tx2"/>
                </a:solidFill>
              </a:rPr>
              <a:t>      Непрограммные направления расходов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1"/>
          <p:cNvSpPr>
            <a:spLocks noChangeArrowheads="1"/>
          </p:cNvSpPr>
          <p:nvPr/>
        </p:nvSpPr>
        <p:spPr bwMode="auto">
          <a:xfrm>
            <a:off x="1476375" y="295275"/>
            <a:ext cx="73088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/>
              <a:t>Основные факторы, оказавшие влияние на параметры бюджета города:</a:t>
            </a:r>
          </a:p>
          <a:p>
            <a:endParaRPr lang="ru-RU" altLang="ru-RU"/>
          </a:p>
        </p:txBody>
      </p:sp>
      <p:sp>
        <p:nvSpPr>
          <p:cNvPr id="30723" name="Прямоугольник 2"/>
          <p:cNvSpPr>
            <a:spLocks noChangeArrowheads="1"/>
          </p:cNvSpPr>
          <p:nvPr/>
        </p:nvSpPr>
        <p:spPr bwMode="auto">
          <a:xfrm>
            <a:off x="179512" y="1340768"/>
            <a:ext cx="8785225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по налоговым и неналоговым доходам на 134 360,4 тыс. руб. за счет:</a:t>
            </a:r>
          </a:p>
          <a:p>
            <a:pPr algn="just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увеличения дополнительного норматива отчислений в бюджет города по налогу на доходы физических лиц;</a:t>
            </a:r>
          </a:p>
          <a:p>
            <a:pPr algn="just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увеличения норматива отчисления в городской округ Красноуфимск от поступления акцизов по подакцизным товарам;</a:t>
            </a:r>
          </a:p>
          <a:p>
            <a:pPr algn="just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увеличения норматива отчисления в городской округ Красноуфимск от поступления налога, взимаемого в связи с применением упрощенной системы налогообложения; </a:t>
            </a:r>
          </a:p>
          <a:p>
            <a:pPr algn="just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по межбюджетным трансфертам на 10 022,3 тыс. руб., в т. ч.:</a:t>
            </a:r>
          </a:p>
          <a:p>
            <a:pPr algn="just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увеличение размера дотаций с 340 153 тыс. руб. в 2020 г. до 377 651 тыс. руб. в 2021 г. </a:t>
            </a:r>
          </a:p>
          <a:p>
            <a:pPr algn="just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не предоставление субсидии на выравнивание бюджетной обеспеченности на 2021 г., в 2020 г. субсидии на выравнивание составили 55 747 тыс. руб.</a:t>
            </a:r>
          </a:p>
          <a:p>
            <a:pPr algn="just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 увеличение размера субвенций на 28 271,3 тыс. руб.</a:t>
            </a:r>
          </a:p>
        </p:txBody>
      </p:sp>
      <p:pic>
        <p:nvPicPr>
          <p:cNvPr id="3072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60350"/>
            <a:ext cx="7874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Прямоугольник 2"/>
          <p:cNvSpPr>
            <a:spLocks noChangeArrowheads="1"/>
          </p:cNvSpPr>
          <p:nvPr/>
        </p:nvSpPr>
        <p:spPr bwMode="auto">
          <a:xfrm>
            <a:off x="717550" y="509588"/>
            <a:ext cx="7993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с учетом интересов целевых групп </a:t>
            </a:r>
          </a:p>
        </p:txBody>
      </p:sp>
      <p:pic>
        <p:nvPicPr>
          <p:cNvPr id="71683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067740"/>
              </p:ext>
            </p:extLst>
          </p:nvPr>
        </p:nvGraphicFramePr>
        <p:xfrm>
          <a:off x="179388" y="1341438"/>
          <a:ext cx="8785225" cy="5370513"/>
        </p:xfrm>
        <a:graphic>
          <a:graphicData uri="http://schemas.openxmlformats.org/drawingml/2006/table">
            <a:tbl>
              <a:tblPr/>
              <a:tblGrid>
                <a:gridCol w="3024422"/>
                <a:gridCol w="1084131"/>
                <a:gridCol w="2156321"/>
                <a:gridCol w="864120"/>
                <a:gridCol w="877050"/>
                <a:gridCol w="779181"/>
              </a:tblGrid>
              <a:tr h="13130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 целевой группы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Числен-ность целевой группы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Предлагаемые меры поддержки за счет средств бюджета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Планируемый объем расходов на поддержку целевой группы (тыс. руб.)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80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год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062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Почетные граждане г. Красноуфимска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человек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122,2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122,2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121,0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5315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Молодые семьи 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семьи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Социальные выплаты  на приобретение (строительство) жилого помещения и на улучшение жилищных условий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781,2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781,2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773,4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5315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Ветераны, труженики тыла, реабилитированные граждане и граждане, пострадавшие от политических репрессий и иные слабозащищенные категории граждан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6 329 человек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компенсации расходов на оплату жилого помещения и коммунальных услуг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75 141,2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76 782,6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79 202,2</a:t>
                      </a:r>
                    </a:p>
                  </a:txBody>
                  <a:tcPr marL="7043" marR="7043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Прямоугольник 2"/>
          <p:cNvSpPr>
            <a:spLocks noChangeArrowheads="1"/>
          </p:cNvSpPr>
          <p:nvPr/>
        </p:nvSpPr>
        <p:spPr bwMode="auto">
          <a:xfrm>
            <a:off x="717550" y="509588"/>
            <a:ext cx="7993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с учетом интересов целевых групп </a:t>
            </a:r>
          </a:p>
        </p:txBody>
      </p:sp>
      <p:pic>
        <p:nvPicPr>
          <p:cNvPr id="72707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51479"/>
              </p:ext>
            </p:extLst>
          </p:nvPr>
        </p:nvGraphicFramePr>
        <p:xfrm>
          <a:off x="171973" y="1700808"/>
          <a:ext cx="8792516" cy="4091675"/>
        </p:xfrm>
        <a:graphic>
          <a:graphicData uri="http://schemas.openxmlformats.org/drawingml/2006/table">
            <a:tbl>
              <a:tblPr/>
              <a:tblGrid>
                <a:gridCol w="2671835"/>
                <a:gridCol w="1296144"/>
                <a:gridCol w="2257202"/>
                <a:gridCol w="844219"/>
                <a:gridCol w="844219"/>
                <a:gridCol w="878897"/>
              </a:tblGrid>
              <a:tr h="8644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 целевой группы</a:t>
                      </a:r>
                    </a:p>
                  </a:txBody>
                  <a:tcPr marL="7042" marR="7042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целевой группы</a:t>
                      </a:r>
                    </a:p>
                  </a:txBody>
                  <a:tcPr marL="7042" marR="7042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Предлагаемые меры поддержки за счет средств бюджета</a:t>
                      </a:r>
                    </a:p>
                  </a:txBody>
                  <a:tcPr marL="7042" marR="7042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Планируемый объем расходов на поддержку целевой группы (тыс. руб.)</a:t>
                      </a:r>
                    </a:p>
                  </a:txBody>
                  <a:tcPr marL="7042" marR="7042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7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42" marR="7042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42" marR="7042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042" marR="7042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7042" marR="7042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год</a:t>
                      </a:r>
                    </a:p>
                  </a:txBody>
                  <a:tcPr marL="7042" marR="7042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</a:t>
                      </a:r>
                    </a:p>
                  </a:txBody>
                  <a:tcPr marL="7042" marR="7042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Пользователи жилого помещения в государственном или муниципальном жилищном фонде и другие наниматели</a:t>
                      </a:r>
                    </a:p>
                  </a:txBody>
                  <a:tcPr marL="7042" marR="7042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1 107 семей</a:t>
                      </a:r>
                    </a:p>
                  </a:txBody>
                  <a:tcPr marL="7042" marR="7042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на оплату жилого помещения и коммунальных услуг</a:t>
                      </a:r>
                    </a:p>
                  </a:txBody>
                  <a:tcPr marL="7042" marR="7042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25 607,0</a:t>
                      </a:r>
                    </a:p>
                  </a:txBody>
                  <a:tcPr marL="7042" marR="7042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26 714,4</a:t>
                      </a:r>
                    </a:p>
                  </a:txBody>
                  <a:tcPr marL="7042" marR="7042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27 782,9</a:t>
                      </a:r>
                    </a:p>
                  </a:txBody>
                  <a:tcPr marL="7042" marR="7042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8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Граждане, попавшие в трудную жизненную ситуацию</a:t>
                      </a:r>
                    </a:p>
                  </a:txBody>
                  <a:tcPr marL="7042" marR="7042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человек</a:t>
                      </a:r>
                    </a:p>
                  </a:txBody>
                  <a:tcPr marL="7042" marR="7042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материальная помощь</a:t>
                      </a:r>
                    </a:p>
                  </a:txBody>
                  <a:tcPr marL="7042" marR="7042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184,4</a:t>
                      </a:r>
                    </a:p>
                  </a:txBody>
                  <a:tcPr marL="7042" marR="7042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2" marR="7042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184,4</a:t>
                      </a:r>
                    </a:p>
                  </a:txBody>
                  <a:tcPr marL="7042" marR="7042" marT="704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757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Жители ГО Красноуфимск, проживающие в домах с централизованным отоплением</a:t>
                      </a:r>
                    </a:p>
                  </a:txBody>
                  <a:tcPr marL="68566" marR="68566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21 670 человек</a:t>
                      </a:r>
                    </a:p>
                  </a:txBody>
                  <a:tcPr marL="68566" marR="68566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частичное освобождение от платы за коммунальные услуги</a:t>
                      </a:r>
                    </a:p>
                  </a:txBody>
                  <a:tcPr marL="68566" marR="68566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17595,3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66" marR="68566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17595,3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66" marR="68566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17 595,3</a:t>
                      </a: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66" marR="68566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41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22851"/>
              </p:ext>
            </p:extLst>
          </p:nvPr>
        </p:nvGraphicFramePr>
        <p:xfrm>
          <a:off x="46038" y="1131888"/>
          <a:ext cx="8918575" cy="5639580"/>
        </p:xfrm>
        <a:graphic>
          <a:graphicData uri="http://schemas.openxmlformats.org/drawingml/2006/table">
            <a:tbl>
              <a:tblPr/>
              <a:tblGrid>
                <a:gridCol w="7002387"/>
                <a:gridCol w="1916188"/>
              </a:tblGrid>
              <a:tr h="4222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руб.</a:t>
                      </a:r>
                    </a:p>
                  </a:txBody>
                  <a:tcPr marL="9525" marR="9525" marT="952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</a:tr>
              <a:tr h="7600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Выполнение работ по обеспечению безопасности дорожного движения вблизи образовательных учреждений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8 500,0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5010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Капитальный ремонт ул. Интернациональной (софинансирование с областным бюджетом) 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3 323,5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5830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Комплексное благоустройство общественных территорий набережная р. Уфа (2 этап), "Ул. Советская в границах от ул. Бульварная до ул. Ленина с прилегающими территориями, центральной площади и пешеходной зоны по улице Мизерова"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93 575 ,0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745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Разработка проектно-сметной  и рабочей документации на строительство водозабора и замену пришедших в негодность сетей водоснабжения в микрорайонах «Химчистка» и «Учхоз» 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14 450,0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00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Разработка проектно-сметной документации на реконструкцию очистных сооружений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20 400,0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5398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Подготовка образовательных учреждений к новому учебному году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2 668,0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638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Завершение строительства объекта «Среднее общеобразовательное учреждение на 550 мест в г. Красноуфимске Свердловской области»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31 856,9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5911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Оснащение среднего общеобразовательного учреждения на 550 мест в г. Красноуфимске Свердловской области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84 106,1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73762" name="Прямоугольник 2"/>
          <p:cNvSpPr>
            <a:spLocks noChangeArrowheads="1"/>
          </p:cNvSpPr>
          <p:nvPr/>
        </p:nvSpPr>
        <p:spPr bwMode="auto">
          <a:xfrm>
            <a:off x="1187450" y="458788"/>
            <a:ext cx="7272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социально-значимых проектов в 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</a:p>
        </p:txBody>
      </p:sp>
      <p:pic>
        <p:nvPicPr>
          <p:cNvPr id="73763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35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47" name="Group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135227"/>
              </p:ext>
            </p:extLst>
          </p:nvPr>
        </p:nvGraphicFramePr>
        <p:xfrm>
          <a:off x="179512" y="1556792"/>
          <a:ext cx="8784976" cy="3648737"/>
        </p:xfrm>
        <a:graphic>
          <a:graphicData uri="http://schemas.openxmlformats.org/drawingml/2006/table">
            <a:tbl>
              <a:tblPr/>
              <a:tblGrid>
                <a:gridCol w="6714935"/>
                <a:gridCol w="2070041"/>
              </a:tblGrid>
              <a:tr h="35186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30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8CADAE"/>
                        </a:buClr>
                        <a:buSzPct val="7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C7B70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2"/>
                          </a:solidFill>
                          <a:latin typeface="Georgia" panose="020405020504050203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8FB08C"/>
                        </a:buClr>
                        <a:defRPr>
                          <a:solidFill>
                            <a:schemeClr val="tx1"/>
                          </a:solidFill>
                          <a:latin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руб.</a:t>
                      </a:r>
                    </a:p>
                  </a:txBody>
                  <a:tcPr marL="9524" marR="9524" marT="952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</a:tr>
              <a:tr h="4168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Обеспечение мероприятий по антитеррористической безопасности в образовательных учреждениях (лицензированная охрана)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26 612,9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507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Создание новых мест (площадок) сбора твердых коммунальных отходов и содержание ранее созданных мест сбора твердых коммунальных отходов на территории городского округа Красноуфимск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3 169,4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531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Выплаты молодым семьям на приобретение (строительство) жилого помещения и на улучшение жилищных условий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781,2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1023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Приобретение жилых помещений, муниципального служебного фонда для специалистов с высшим образованием по наиболее востребованным </a:t>
                      </a:r>
                      <a:r>
                        <a:rPr lang="ru-RU" sz="1800" dirty="0" smtClean="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специальностям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Liberation Serif" panose="02020603050405020304" pitchFamily="18" charset="0"/>
                          <a:ea typeface="Times New Roman" panose="02020603050405020304" pitchFamily="18" charset="0"/>
                        </a:rPr>
                        <a:t>2 483,70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74783" name="Прямоугольник 2"/>
          <p:cNvSpPr>
            <a:spLocks noChangeArrowheads="1"/>
          </p:cNvSpPr>
          <p:nvPr/>
        </p:nvSpPr>
        <p:spPr bwMode="auto">
          <a:xfrm>
            <a:off x="1187450" y="509588"/>
            <a:ext cx="7272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социально-значимых проектов в 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</a:p>
        </p:txBody>
      </p:sp>
      <p:pic>
        <p:nvPicPr>
          <p:cNvPr id="74784" name="Рисунок 7" descr="1410339261_allday_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Прямоугольник 1"/>
          <p:cNvSpPr>
            <a:spLocks noChangeArrowheads="1"/>
          </p:cNvSpPr>
          <p:nvPr/>
        </p:nvSpPr>
        <p:spPr bwMode="auto">
          <a:xfrm>
            <a:off x="2124075" y="333375"/>
            <a:ext cx="586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>
                <a:latin typeface="Times New Roman" panose="02020603050405020304" pitchFamily="18" charset="0"/>
              </a:rPr>
              <a:t>Муниципальный</a:t>
            </a:r>
            <a:r>
              <a:rPr lang="ru-RU" altLang="ru-RU"/>
              <a:t> </a:t>
            </a:r>
            <a:r>
              <a:rPr lang="ru-RU" altLang="ru-RU" b="1">
                <a:latin typeface="Times New Roman" panose="02020603050405020304" pitchFamily="18" charset="0"/>
              </a:rPr>
              <a:t>долг городского </a:t>
            </a:r>
          </a:p>
          <a:p>
            <a:pPr algn="ctr"/>
            <a:r>
              <a:rPr lang="ru-RU" altLang="ru-RU" b="1">
                <a:latin typeface="Times New Roman" panose="02020603050405020304" pitchFamily="18" charset="0"/>
              </a:rPr>
              <a:t>округа Красноуфимск</a:t>
            </a:r>
          </a:p>
        </p:txBody>
      </p:sp>
      <p:pic>
        <p:nvPicPr>
          <p:cNvPr id="7577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308100"/>
            <a:ext cx="286543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3429000"/>
            <a:ext cx="52546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3429000"/>
            <a:ext cx="5238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88" y="4510335"/>
            <a:ext cx="3366504" cy="2139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706033632"/>
              </p:ext>
            </p:extLst>
          </p:nvPr>
        </p:nvGraphicFramePr>
        <p:xfrm>
          <a:off x="3347864" y="1725612"/>
          <a:ext cx="5796136" cy="4655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Прямоугольник 2"/>
          <p:cNvSpPr>
            <a:spLocks noChangeArrowheads="1"/>
          </p:cNvSpPr>
          <p:nvPr/>
        </p:nvSpPr>
        <p:spPr bwMode="auto">
          <a:xfrm>
            <a:off x="179388" y="1412875"/>
            <a:ext cx="8856662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ru-RU" altLang="ru-RU" sz="2000" b="1" dirty="0"/>
          </a:p>
          <a:p>
            <a:pPr algn="ctr"/>
            <a:endParaRPr lang="ru-RU" altLang="ru-RU" sz="2000" b="1" dirty="0"/>
          </a:p>
          <a:p>
            <a:pPr algn="ctr"/>
            <a:r>
              <a:rPr lang="ru-RU" altLang="ru-RU" sz="2000" b="1" dirty="0"/>
              <a:t>Проект решения Думы ГО Красноуфимск «О бюджете ГО Красноуфимск на  </a:t>
            </a:r>
            <a:r>
              <a:rPr lang="ru-RU" altLang="ru-RU" sz="2000" b="1" dirty="0" smtClean="0"/>
              <a:t>2021 </a:t>
            </a:r>
            <a:r>
              <a:rPr lang="ru-RU" altLang="ru-RU" sz="2000" b="1" dirty="0"/>
              <a:t>год  и плановый период </a:t>
            </a:r>
            <a:r>
              <a:rPr lang="ru-RU" altLang="ru-RU" sz="2000" b="1" dirty="0" smtClean="0"/>
              <a:t>2022 </a:t>
            </a:r>
            <a:r>
              <a:rPr lang="ru-RU" altLang="ru-RU" sz="2000" b="1" dirty="0"/>
              <a:t>и  </a:t>
            </a:r>
            <a:r>
              <a:rPr lang="ru-RU" altLang="ru-RU" sz="2000" b="1" dirty="0" smtClean="0"/>
              <a:t>2023 </a:t>
            </a:r>
            <a:r>
              <a:rPr lang="ru-RU" altLang="ru-RU" sz="2000" b="1" dirty="0"/>
              <a:t>годов» с приложениями размещен на сайте администрации ГО Красноуфимск go-kruf.midural.ru</a:t>
            </a:r>
          </a:p>
          <a:p>
            <a:pPr algn="ctr"/>
            <a:endParaRPr lang="ru-RU" altLang="ru-RU" sz="2000" b="1" dirty="0"/>
          </a:p>
        </p:txBody>
      </p:sp>
      <p:pic>
        <p:nvPicPr>
          <p:cNvPr id="7680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4076700"/>
            <a:ext cx="3852862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ъект 1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algn="ctr"/>
            <a:endParaRPr lang="ru-RU" altLang="ru-RU" sz="6000" dirty="0" smtClean="0"/>
          </a:p>
          <a:p>
            <a:pPr algn="ctr"/>
            <a:r>
              <a:rPr lang="ru-RU" altLang="ru-RU" sz="6000" dirty="0" smtClean="0"/>
              <a:t>Спасибо за внимание!</a:t>
            </a:r>
          </a:p>
        </p:txBody>
      </p:sp>
      <p:pic>
        <p:nvPicPr>
          <p:cNvPr id="77827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28600"/>
            <a:ext cx="78581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7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85812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Прямоугольник 2"/>
          <p:cNvSpPr>
            <a:spLocks noChangeArrowheads="1"/>
          </p:cNvSpPr>
          <p:nvPr/>
        </p:nvSpPr>
        <p:spPr bwMode="auto">
          <a:xfrm>
            <a:off x="107950" y="1341438"/>
            <a:ext cx="8856538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dirty="0" smtClean="0"/>
              <a:t> </a:t>
            </a:r>
            <a:r>
              <a:rPr lang="ru-RU" altLang="ru-RU" sz="2000" dirty="0"/>
              <a:t>- </a:t>
            </a:r>
            <a:r>
              <a:rPr lang="ru-RU" altLang="ru-RU" sz="2000" b="1" dirty="0"/>
              <a:t>увеличения фондов оплаты труда отдельных категорий работников муниципальных учреждений, которым предусмотрено повышение оплаты труда Указами Президента РФ от 07 мая 2012 года № 597, от 01 июня 2012 № </a:t>
            </a:r>
            <a:r>
              <a:rPr lang="ru-RU" altLang="ru-RU" sz="2000" b="1" dirty="0" smtClean="0"/>
              <a:t>761; </a:t>
            </a:r>
          </a:p>
          <a:p>
            <a:pPr algn="just"/>
            <a:r>
              <a:rPr lang="ru-RU" altLang="ru-RU" sz="2000" b="1" dirty="0" smtClean="0"/>
              <a:t>- </a:t>
            </a:r>
            <a:r>
              <a:rPr lang="ru-RU" altLang="ru-RU" sz="2000" b="1" dirty="0"/>
              <a:t>увеличения фондов оплаты труда прочих работников муниципальных учреждений с 1 октября 2021 года - 1,037, с 1 октября 2022 года – 1,04, с 1 октября 2023 года – 1,04 в связи с ростом потребительских цен;</a:t>
            </a:r>
          </a:p>
          <a:p>
            <a:pPr algn="just"/>
            <a:r>
              <a:rPr lang="ru-RU" altLang="ru-RU" sz="2000" b="1" dirty="0"/>
              <a:t>     - обеспечения </a:t>
            </a:r>
            <a:r>
              <a:rPr lang="ru-RU" altLang="ru-RU" sz="2000" b="1" dirty="0" smtClean="0"/>
              <a:t>МРОТ работников </a:t>
            </a:r>
            <a:r>
              <a:rPr lang="ru-RU" altLang="ru-RU" sz="2000" b="1" dirty="0"/>
              <a:t>муниципальных учреждений с 1 января 2021 года в </a:t>
            </a:r>
            <a:r>
              <a:rPr lang="ru-RU" altLang="ru-RU" sz="2000" b="1" dirty="0" smtClean="0"/>
              <a:t>размере -  14 711 рублей;</a:t>
            </a:r>
            <a:endParaRPr lang="ru-RU" altLang="ru-RU" sz="2000" b="1" dirty="0"/>
          </a:p>
          <a:p>
            <a:pPr algn="just"/>
            <a:r>
              <a:rPr lang="ru-RU" altLang="ru-RU" sz="2000" b="1" dirty="0"/>
              <a:t>     - роста тарифов на коммунальные услуги, предоставляемые муниципальным учреждениям, с 1 июля 2021 года - 1,03, с 1 июля 2022 года - 1,03, с 1 июля 2023 года - 1,03;</a:t>
            </a:r>
          </a:p>
          <a:p>
            <a:pPr algn="just"/>
            <a:r>
              <a:rPr lang="ru-RU" altLang="ru-RU" sz="2000" b="1" dirty="0"/>
              <a:t>    - увеличения расходов, учтенных дополнительно на согласительной комиссии в Министерстве финансов Свердловской области на 2021 год.</a:t>
            </a:r>
          </a:p>
          <a:p>
            <a:pPr algn="just"/>
            <a:r>
              <a:rPr lang="ru-RU" altLang="ru-RU" sz="2000" b="1" dirty="0"/>
              <a:t> </a:t>
            </a:r>
          </a:p>
        </p:txBody>
      </p:sp>
      <p:sp>
        <p:nvSpPr>
          <p:cNvPr id="31748" name="Прямоугольник 3"/>
          <p:cNvSpPr>
            <a:spLocks noChangeArrowheads="1"/>
          </p:cNvSpPr>
          <p:nvPr/>
        </p:nvSpPr>
        <p:spPr bwMode="auto">
          <a:xfrm>
            <a:off x="1187450" y="188913"/>
            <a:ext cx="748823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  <a:p>
            <a:r>
              <a:rPr lang="ru-RU" altLang="ru-RU" sz="2800"/>
              <a:t>Изменение расходов бюджета с учетом: 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1258888" y="260350"/>
            <a:ext cx="741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бюджета городского округа Красноуфимск на 20</a:t>
            </a:r>
            <a:r>
              <a:rPr lang="en-US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</a:p>
        </p:txBody>
      </p:sp>
      <p:pic>
        <p:nvPicPr>
          <p:cNvPr id="32771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6006098"/>
              </p:ext>
            </p:extLst>
          </p:nvPr>
        </p:nvGraphicFramePr>
        <p:xfrm>
          <a:off x="109538" y="1338263"/>
          <a:ext cx="8993187" cy="5178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773" name="TextBox 9"/>
          <p:cNvSpPr txBox="1">
            <a:spLocks noChangeArrowheads="1"/>
          </p:cNvSpPr>
          <p:nvPr/>
        </p:nvSpPr>
        <p:spPr bwMode="auto">
          <a:xfrm>
            <a:off x="1403350" y="3500438"/>
            <a:ext cx="1546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629 806,6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низ 1"/>
          <p:cNvSpPr/>
          <p:nvPr/>
        </p:nvSpPr>
        <p:spPr>
          <a:xfrm>
            <a:off x="412750" y="1557338"/>
            <a:ext cx="8407400" cy="863600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3543300" y="476250"/>
            <a:ext cx="210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33796" name="TextBox 9"/>
          <p:cNvSpPr txBox="1">
            <a:spLocks noChangeArrowheads="1"/>
          </p:cNvSpPr>
          <p:nvPr/>
        </p:nvSpPr>
        <p:spPr bwMode="auto">
          <a:xfrm>
            <a:off x="179388" y="5084763"/>
            <a:ext cx="8856662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прогнозе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2021-2023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учтены изменения норматива отчисления налога от консолидированного бюджета Свердловской области  в бюджет городского округа Красноуфимск.</a:t>
            </a:r>
          </a:p>
          <a:p>
            <a:pPr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Норматив отчислений по годам составляет: в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4%,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%,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г.-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7%,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6%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7" name="TextBox 10"/>
          <p:cNvSpPr txBox="1">
            <a:spLocks noChangeArrowheads="1"/>
          </p:cNvSpPr>
          <p:nvPr/>
        </p:nvSpPr>
        <p:spPr bwMode="auto">
          <a:xfrm>
            <a:off x="2555875" y="1700213"/>
            <a:ext cx="4103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 </a:t>
            </a:r>
          </a:p>
          <a:p>
            <a:pPr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тыс. руб.</a:t>
            </a:r>
          </a:p>
        </p:txBody>
      </p:sp>
      <p:pic>
        <p:nvPicPr>
          <p:cNvPr id="33798" name="Рисунок 7" descr="1410339261_allday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4667545"/>
              </p:ext>
            </p:extLst>
          </p:nvPr>
        </p:nvGraphicFramePr>
        <p:xfrm>
          <a:off x="611188" y="2408238"/>
          <a:ext cx="8281987" cy="2693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нта лицом вниз 2"/>
          <p:cNvSpPr/>
          <p:nvPr/>
        </p:nvSpPr>
        <p:spPr>
          <a:xfrm>
            <a:off x="2444750" y="1557338"/>
            <a:ext cx="4391025" cy="812800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3543300" y="476250"/>
            <a:ext cx="210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graphicFrame>
        <p:nvGraphicFramePr>
          <p:cNvPr id="2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8901916"/>
              </p:ext>
            </p:extLst>
          </p:nvPr>
        </p:nvGraphicFramePr>
        <p:xfrm>
          <a:off x="207963" y="2370138"/>
          <a:ext cx="8678862" cy="314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821" name="TextBox 9"/>
          <p:cNvSpPr txBox="1">
            <a:spLocks noChangeArrowheads="1"/>
          </p:cNvSpPr>
          <p:nvPr/>
        </p:nvSpPr>
        <p:spPr bwMode="auto">
          <a:xfrm>
            <a:off x="179388" y="5157788"/>
            <a:ext cx="87852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рассчитан на основании ожидаемого поступления акцизов в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году- с учетом изменения норматива отчислений в бюджет городского округа с 0,</a:t>
            </a:r>
            <a:r>
              <a:rPr lang="en-US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450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0,18895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ставок на акцизы.</a:t>
            </a:r>
          </a:p>
          <a:p>
            <a:pPr eaLnBrk="1" hangingPunct="1"/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2" name="TextBox 10"/>
          <p:cNvSpPr txBox="1">
            <a:spLocks noChangeArrowheads="1"/>
          </p:cNvSpPr>
          <p:nvPr/>
        </p:nvSpPr>
        <p:spPr bwMode="auto">
          <a:xfrm>
            <a:off x="3505200" y="1700213"/>
            <a:ext cx="227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Акцизы, тыс. руб.</a:t>
            </a:r>
          </a:p>
        </p:txBody>
      </p:sp>
      <p:pic>
        <p:nvPicPr>
          <p:cNvPr id="34823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539750" y="1449388"/>
            <a:ext cx="7886700" cy="103346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3543300" y="476250"/>
            <a:ext cx="2109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graphicFrame>
        <p:nvGraphicFramePr>
          <p:cNvPr id="3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287296"/>
              </p:ext>
            </p:extLst>
          </p:nvPr>
        </p:nvGraphicFramePr>
        <p:xfrm>
          <a:off x="285750" y="2387600"/>
          <a:ext cx="9039225" cy="2968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845" name="TextBox 9"/>
          <p:cNvSpPr txBox="1">
            <a:spLocks noChangeArrowheads="1"/>
          </p:cNvSpPr>
          <p:nvPr/>
        </p:nvSpPr>
        <p:spPr bwMode="auto">
          <a:xfrm>
            <a:off x="204788" y="5300663"/>
            <a:ext cx="87852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</a:t>
            </a:r>
            <a:r>
              <a:rPr lang="en-US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рассчитан с учетом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норматива отчислений в бюджет городского округа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en-US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на 71%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6" name="TextBox 10"/>
          <p:cNvSpPr txBox="1">
            <a:spLocks noChangeArrowheads="1"/>
          </p:cNvSpPr>
          <p:nvPr/>
        </p:nvSpPr>
        <p:spPr bwMode="auto">
          <a:xfrm>
            <a:off x="1476375" y="1628775"/>
            <a:ext cx="6556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связи с применением упрощенной</a:t>
            </a:r>
          </a:p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налогообложения, тыс. руб.</a:t>
            </a:r>
          </a:p>
        </p:txBody>
      </p:sp>
      <p:pic>
        <p:nvPicPr>
          <p:cNvPr id="35847" name="Рисунок 7" descr="1410339261_allday_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787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фициальн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10069</TotalTime>
  <Words>2952</Words>
  <Application>Microsoft Office PowerPoint</Application>
  <PresentationFormat>Экран (4:3)</PresentationFormat>
  <Paragraphs>459</Paragraphs>
  <Slides>46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7" baseType="lpstr">
      <vt:lpstr>Arial</vt:lpstr>
      <vt:lpstr>Arial Cyr</vt:lpstr>
      <vt:lpstr>Calibri</vt:lpstr>
      <vt:lpstr>Georgia</vt:lpstr>
      <vt:lpstr>Liberation Serif</vt:lpstr>
      <vt:lpstr>Times New Roman</vt:lpstr>
      <vt:lpstr>Wingdings</vt:lpstr>
      <vt:lpstr>Wingdings 2</vt:lpstr>
      <vt:lpstr>Официальная</vt:lpstr>
      <vt:lpstr>1_Официальная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Непрограммные направления расходов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VR</dc:creator>
  <cp:lastModifiedBy>Админ</cp:lastModifiedBy>
  <cp:revision>951</cp:revision>
  <cp:lastPrinted>2019-11-19T06:12:27Z</cp:lastPrinted>
  <dcterms:created xsi:type="dcterms:W3CDTF">2014-11-27T04:32:35Z</dcterms:created>
  <dcterms:modified xsi:type="dcterms:W3CDTF">2020-11-26T05:47:12Z</dcterms:modified>
</cp:coreProperties>
</file>